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304" r:id="rId3"/>
    <p:sldId id="307" r:id="rId4"/>
    <p:sldId id="312" r:id="rId5"/>
    <p:sldId id="311" r:id="rId6"/>
    <p:sldId id="313" r:id="rId7"/>
    <p:sldId id="314" r:id="rId8"/>
    <p:sldId id="315" r:id="rId9"/>
    <p:sldId id="298" r:id="rId10"/>
    <p:sldId id="301" r:id="rId11"/>
    <p:sldId id="316" r:id="rId12"/>
    <p:sldId id="297" r:id="rId13"/>
    <p:sldId id="302" r:id="rId14"/>
    <p:sldId id="317" r:id="rId15"/>
    <p:sldId id="257" r:id="rId16"/>
    <p:sldId id="303" r:id="rId17"/>
    <p:sldId id="258" r:id="rId18"/>
    <p:sldId id="305" r:id="rId19"/>
    <p:sldId id="318" r:id="rId20"/>
  </p:sldIdLst>
  <p:sldSz cx="9144000" cy="5143500" type="screen16x9"/>
  <p:notesSz cx="6858000" cy="9144000"/>
  <p:embeddedFontLst>
    <p:embeddedFont>
      <p:font typeface="Chivo" pitchFamily="2" charset="77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Unbounded Medium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A68D7-5108-4C95-93AE-9D22BEEC2C7B}" v="58" dt="2025-05-21T21:36:36.164"/>
    <p1510:client id="{3459B10C-F71F-426B-AFC6-1E85937E3641}" v="397" dt="2025-05-22T11:27:45.236"/>
    <p1510:client id="{6EA6E7FB-42DF-F87A-0F13-C8C1B6530E4D}" v="194" dt="2025-05-22T11:49:31.328"/>
    <p1510:client id="{9914BC43-7F78-D149-C663-328193D83932}" v="222" dt="2025-05-21T21:14:02.285"/>
    <p1510:client id="{9C37695A-6AA7-41F2-B726-8FB5DD192D02}" v="38" dt="2025-05-22T11:44:54.721"/>
    <p1510:client id="{B35448DC-A654-44BF-87B2-E9C5E5759205}" v="761" dt="2025-05-22T08:41:13.275"/>
    <p1510:client id="{C1CAC4A2-F824-E24F-D016-B024F212F5DF}" v="36" dt="2025-05-22T10:27:29.855"/>
    <p1510:client id="{C7CCFDEF-035B-37D8-C0F6-53D93B982EA4}" v="43" dt="2025-05-21T23:58:02.344"/>
    <p1510:client id="{CA2F262D-0191-1571-236F-3A18BCF6CF50}" v="33" dt="2025-05-22T11:49:28.145"/>
    <p1510:client id="{D8E9E891-3C65-3A90-C171-5DDA55ECEFCD}" v="416" dt="2025-05-21T18:21:10.192"/>
    <p1510:client id="{E49A4741-0D11-B6F2-5930-EB825B3DCA87}" v="517" dt="2025-05-21T23:41:35.132"/>
    <p1510:client id="{EB8D72AD-6759-4086-B782-1A5C30538DF5}" v="93" dt="2025-05-22T09:05:25.926"/>
    <p1510:client id="{F16D4E74-98CF-47FF-AE4F-5DA16F618B06}" v="203" dt="2025-05-21T20:24:31.796"/>
    <p1510:client id="{F8EF99F7-8CFB-ABAC-4D67-A572164BB199}" v="498" dt="2025-05-21T20:44:14.535"/>
  </p1510:revLst>
</p1510:revInfo>
</file>

<file path=ppt/tableStyles.xml><?xml version="1.0" encoding="utf-8"?>
<a:tblStyleLst xmlns:a="http://schemas.openxmlformats.org/drawingml/2006/main" def="{B7CDC169-705F-4384-984F-3F5402EB4F8B}">
  <a:tblStyle styleId="{B7CDC169-705F-4384-984F-3F5402EB4F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089214-B38A-4109-9021-096BABE43F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82"/>
  </p:normalViewPr>
  <p:slideViewPr>
    <p:cSldViewPr snapToGrid="0">
      <p:cViewPr varScale="1">
        <p:scale>
          <a:sx n="159" d="100"/>
          <a:sy n="159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>
          <a:extLst>
            <a:ext uri="{FF2B5EF4-FFF2-40B4-BE49-F238E27FC236}">
              <a16:creationId xmlns:a16="http://schemas.microsoft.com/office/drawing/2014/main" id="{14D62809-AF0B-3640-4382-EA64B253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4181cd863a_1_54:notes">
            <a:extLst>
              <a:ext uri="{FF2B5EF4-FFF2-40B4-BE49-F238E27FC236}">
                <a16:creationId xmlns:a16="http://schemas.microsoft.com/office/drawing/2014/main" id="{73274FBE-3D13-56D7-4F6F-30E8193E1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4181cd863a_1_54:notes">
            <a:extLst>
              <a:ext uri="{FF2B5EF4-FFF2-40B4-BE49-F238E27FC236}">
                <a16:creationId xmlns:a16="http://schemas.microsoft.com/office/drawing/2014/main" id="{CE943411-8043-E409-BE91-983487369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833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49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03EC2-C809-C25F-8A8C-4E486395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DCB86FD-25D8-411F-96EC-F528A9517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1FAA5A-AFAE-77A3-2DC2-F839351F8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21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B21D1-67C8-D6FC-DFF7-D83535D2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9E1691-345C-FD02-5B26-6865912DD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F8478CB-EAF9-28B5-8A33-646C48EA1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781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4181cd863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4181cd863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  Justification de choix </a:t>
            </a:r>
            <a:r>
              <a:rPr lang="en-US" err="1"/>
              <a:t>stratégique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171450" indent="-171450"/>
            <a:r>
              <a:rPr lang="en-US"/>
              <a:t>Cible </a:t>
            </a:r>
            <a:r>
              <a:rPr lang="en-US" err="1"/>
              <a:t>digitale</a:t>
            </a:r>
            <a:r>
              <a:rPr lang="en-US"/>
              <a:t> (18-35 </a:t>
            </a:r>
            <a:r>
              <a:rPr lang="en-US" err="1"/>
              <a:t>ans</a:t>
            </a:r>
            <a:r>
              <a:rPr lang="en-US"/>
              <a:t>) = </a:t>
            </a:r>
            <a:r>
              <a:rPr lang="en-US" err="1"/>
              <a:t>utilisateurs</a:t>
            </a:r>
            <a:r>
              <a:rPr lang="en-US"/>
              <a:t> ultra-</a:t>
            </a:r>
            <a:r>
              <a:rPr lang="en-US" err="1"/>
              <a:t>connectés</a:t>
            </a:r>
          </a:p>
          <a:p>
            <a:pPr marL="171450" indent="-171450"/>
            <a:r>
              <a:rPr lang="en-US" err="1"/>
              <a:t>Besoin</a:t>
            </a:r>
            <a:r>
              <a:rPr lang="en-US"/>
              <a:t> </a:t>
            </a:r>
            <a:r>
              <a:rPr lang="en-US" err="1"/>
              <a:t>d’accessibilité</a:t>
            </a:r>
            <a:r>
              <a:rPr lang="en-US"/>
              <a:t>, </a:t>
            </a:r>
            <a:r>
              <a:rPr lang="en-US" err="1"/>
              <a:t>immédiateté</a:t>
            </a:r>
            <a:r>
              <a:rPr lang="en-US"/>
              <a:t>, mobilité</a:t>
            </a:r>
          </a:p>
          <a:p>
            <a:pPr marL="171450" indent="-171450"/>
            <a:r>
              <a:rPr lang="en-US"/>
              <a:t>Distribution 100% numérique = </a:t>
            </a:r>
            <a:r>
              <a:rPr lang="en-US" err="1"/>
              <a:t>coûts</a:t>
            </a:r>
            <a:r>
              <a:rPr lang="en-US"/>
              <a:t> </a:t>
            </a:r>
            <a:r>
              <a:rPr lang="en-US" err="1"/>
              <a:t>réduits</a:t>
            </a:r>
            <a:r>
              <a:rPr lang="en-US"/>
              <a:t>, </a:t>
            </a:r>
            <a:r>
              <a:rPr lang="en-US" err="1"/>
              <a:t>scalabilité</a:t>
            </a:r>
            <a:r>
              <a:rPr lang="en-US"/>
              <a:t> </a:t>
            </a:r>
            <a:r>
              <a:rPr lang="en-US" err="1"/>
              <a:t>élevée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>
          <a:extLst>
            <a:ext uri="{FF2B5EF4-FFF2-40B4-BE49-F238E27FC236}">
              <a16:creationId xmlns:a16="http://schemas.microsoft.com/office/drawing/2014/main" id="{A9843E24-CB40-E6F0-7A45-19765C87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4181cd863a_1_23:notes">
            <a:extLst>
              <a:ext uri="{FF2B5EF4-FFF2-40B4-BE49-F238E27FC236}">
                <a16:creationId xmlns:a16="http://schemas.microsoft.com/office/drawing/2014/main" id="{CFE326EC-8034-77EC-7680-D9B85605F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4181cd863a_1_23:notes">
            <a:extLst>
              <a:ext uri="{FF2B5EF4-FFF2-40B4-BE49-F238E27FC236}">
                <a16:creationId xmlns:a16="http://schemas.microsoft.com/office/drawing/2014/main" id="{5ACEAB46-CD6A-F0FB-F739-57A327BB4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6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4181cd863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4181cd863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>
          <a:extLst>
            <a:ext uri="{FF2B5EF4-FFF2-40B4-BE49-F238E27FC236}">
              <a16:creationId xmlns:a16="http://schemas.microsoft.com/office/drawing/2014/main" id="{4D4416ED-A07C-AFE6-90FB-A5BAD212A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4181cd863a_1_32:notes">
            <a:extLst>
              <a:ext uri="{FF2B5EF4-FFF2-40B4-BE49-F238E27FC236}">
                <a16:creationId xmlns:a16="http://schemas.microsoft.com/office/drawing/2014/main" id="{F368900C-8BAE-2DD3-D6CC-301D12960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4181cd863a_1_32:notes">
            <a:extLst>
              <a:ext uri="{FF2B5EF4-FFF2-40B4-BE49-F238E27FC236}">
                <a16:creationId xmlns:a16="http://schemas.microsoft.com/office/drawing/2014/main" id="{6001AE07-AD3E-E22A-F951-42FF2120B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9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>
          <a:extLst>
            <a:ext uri="{FF2B5EF4-FFF2-40B4-BE49-F238E27FC236}">
              <a16:creationId xmlns:a16="http://schemas.microsoft.com/office/drawing/2014/main" id="{228EE277-E304-6F79-0539-866B73339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4181cd863a_1_54:notes">
            <a:extLst>
              <a:ext uri="{FF2B5EF4-FFF2-40B4-BE49-F238E27FC236}">
                <a16:creationId xmlns:a16="http://schemas.microsoft.com/office/drawing/2014/main" id="{58BFCBC9-3FF6-1530-F14E-22BDF619E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4181cd863a_1_54:notes">
            <a:extLst>
              <a:ext uri="{FF2B5EF4-FFF2-40B4-BE49-F238E27FC236}">
                <a16:creationId xmlns:a16="http://schemas.microsoft.com/office/drawing/2014/main" id="{68367709-0D4C-5A44-7479-6144E584C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11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>
          <a:extLst>
            <a:ext uri="{FF2B5EF4-FFF2-40B4-BE49-F238E27FC236}">
              <a16:creationId xmlns:a16="http://schemas.microsoft.com/office/drawing/2014/main" id="{5AE43101-E10A-8677-BFD1-5224195B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4181cd863a_1_121:notes">
            <a:extLst>
              <a:ext uri="{FF2B5EF4-FFF2-40B4-BE49-F238E27FC236}">
                <a16:creationId xmlns:a16="http://schemas.microsoft.com/office/drawing/2014/main" id="{57CFE8CC-4027-6164-57D1-32F8F170E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4181cd863a_1_121:notes">
            <a:extLst>
              <a:ext uri="{FF2B5EF4-FFF2-40B4-BE49-F238E27FC236}">
                <a16:creationId xmlns:a16="http://schemas.microsoft.com/office/drawing/2014/main" id="{CEB2AB80-F8B0-BAFB-57D4-070A168B9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85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>
          <a:extLst>
            <a:ext uri="{FF2B5EF4-FFF2-40B4-BE49-F238E27FC236}">
              <a16:creationId xmlns:a16="http://schemas.microsoft.com/office/drawing/2014/main" id="{5EEB4A4E-7FB3-F188-CA51-D6E7EB43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181cd863a_1_80:notes">
            <a:extLst>
              <a:ext uri="{FF2B5EF4-FFF2-40B4-BE49-F238E27FC236}">
                <a16:creationId xmlns:a16="http://schemas.microsoft.com/office/drawing/2014/main" id="{63570051-DF69-DA9C-F4F9-8BB05C8C0D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181cd863a_1_80:notes">
            <a:extLst>
              <a:ext uri="{FF2B5EF4-FFF2-40B4-BE49-F238E27FC236}">
                <a16:creationId xmlns:a16="http://schemas.microsoft.com/office/drawing/2014/main" id="{2A25C4E6-94B5-FEBC-373B-FF09328102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937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>
          <a:extLst>
            <a:ext uri="{FF2B5EF4-FFF2-40B4-BE49-F238E27FC236}">
              <a16:creationId xmlns:a16="http://schemas.microsoft.com/office/drawing/2014/main" id="{E296E42B-CA36-822F-6376-656AE534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181cd863a_1_80:notes">
            <a:extLst>
              <a:ext uri="{FF2B5EF4-FFF2-40B4-BE49-F238E27FC236}">
                <a16:creationId xmlns:a16="http://schemas.microsoft.com/office/drawing/2014/main" id="{AE4C8730-D7FC-EF4E-D354-6BFA07E0C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181cd863a_1_80:notes">
            <a:extLst>
              <a:ext uri="{FF2B5EF4-FFF2-40B4-BE49-F238E27FC236}">
                <a16:creationId xmlns:a16="http://schemas.microsoft.com/office/drawing/2014/main" id="{B1A425F2-FE67-9F13-746B-16BA27927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11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>
          <a:extLst>
            <a:ext uri="{FF2B5EF4-FFF2-40B4-BE49-F238E27FC236}">
              <a16:creationId xmlns:a16="http://schemas.microsoft.com/office/drawing/2014/main" id="{9362BBCF-2587-53B1-3927-9DA049B6A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181cd863a_1_80:notes">
            <a:extLst>
              <a:ext uri="{FF2B5EF4-FFF2-40B4-BE49-F238E27FC236}">
                <a16:creationId xmlns:a16="http://schemas.microsoft.com/office/drawing/2014/main" id="{6519A5B2-8380-7957-3703-3AC1276DE9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181cd863a_1_80:notes">
            <a:extLst>
              <a:ext uri="{FF2B5EF4-FFF2-40B4-BE49-F238E27FC236}">
                <a16:creationId xmlns:a16="http://schemas.microsoft.com/office/drawing/2014/main" id="{6E68AD31-A9EC-2D68-3E3B-B2278B52F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03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>
          <a:extLst>
            <a:ext uri="{FF2B5EF4-FFF2-40B4-BE49-F238E27FC236}">
              <a16:creationId xmlns:a16="http://schemas.microsoft.com/office/drawing/2014/main" id="{5864AF9A-6D30-08C7-E2A1-9DDB643E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181cd863a_1_80:notes">
            <a:extLst>
              <a:ext uri="{FF2B5EF4-FFF2-40B4-BE49-F238E27FC236}">
                <a16:creationId xmlns:a16="http://schemas.microsoft.com/office/drawing/2014/main" id="{5939E8C7-2592-9B47-5D5E-F0E5BF8CFA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181cd863a_1_80:notes">
            <a:extLst>
              <a:ext uri="{FF2B5EF4-FFF2-40B4-BE49-F238E27FC236}">
                <a16:creationId xmlns:a16="http://schemas.microsoft.com/office/drawing/2014/main" id="{58796A36-1E3A-7413-B03A-20F4CEBD3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0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>
          <a:extLst>
            <a:ext uri="{FF2B5EF4-FFF2-40B4-BE49-F238E27FC236}">
              <a16:creationId xmlns:a16="http://schemas.microsoft.com/office/drawing/2014/main" id="{FD5D9117-B94B-88B2-6722-E6B5314BD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4181cd863a_1_80:notes">
            <a:extLst>
              <a:ext uri="{FF2B5EF4-FFF2-40B4-BE49-F238E27FC236}">
                <a16:creationId xmlns:a16="http://schemas.microsoft.com/office/drawing/2014/main" id="{51E57D1A-5FA4-F607-5CBC-70C589CC58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4181cd863a_1_80:notes">
            <a:extLst>
              <a:ext uri="{FF2B5EF4-FFF2-40B4-BE49-F238E27FC236}">
                <a16:creationId xmlns:a16="http://schemas.microsoft.com/office/drawing/2014/main" id="{1652C2F9-43E2-A5BA-ED53-AADAC5891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849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D617E-070E-5C12-17E5-3665A9D1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32B98B-4A47-D68B-472A-DE092C7D5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BBBED5-20EE-63DD-BEDE-7E0385EE6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75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>
          <a:extLst>
            <a:ext uri="{FF2B5EF4-FFF2-40B4-BE49-F238E27FC236}">
              <a16:creationId xmlns:a16="http://schemas.microsoft.com/office/drawing/2014/main" id="{00BC2AB0-4F1B-A633-F01D-4168DF6FE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4181cd863a_1_54:notes">
            <a:extLst>
              <a:ext uri="{FF2B5EF4-FFF2-40B4-BE49-F238E27FC236}">
                <a16:creationId xmlns:a16="http://schemas.microsoft.com/office/drawing/2014/main" id="{5245919B-2805-D884-F093-5A9B52DF6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4181cd863a_1_54:notes">
            <a:extLst>
              <a:ext uri="{FF2B5EF4-FFF2-40B4-BE49-F238E27FC236}">
                <a16:creationId xmlns:a16="http://schemas.microsoft.com/office/drawing/2014/main" id="{C848CE6D-D25E-A9EE-54F3-2550694D0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2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0" name="Google Shape;10;p2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 txBox="1">
            <a:spLocks noGrp="1"/>
          </p:cNvSpPr>
          <p:nvPr>
            <p:ph type="ctrTitle"/>
          </p:nvPr>
        </p:nvSpPr>
        <p:spPr>
          <a:xfrm>
            <a:off x="919625" y="2155501"/>
            <a:ext cx="44637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1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subTitle" idx="1"/>
          </p:nvPr>
        </p:nvSpPr>
        <p:spPr>
          <a:xfrm>
            <a:off x="919625" y="3566395"/>
            <a:ext cx="44637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2"/>
          <p:cNvSpPr>
            <a:spLocks noGrp="1"/>
          </p:cNvSpPr>
          <p:nvPr>
            <p:ph type="pic" idx="2"/>
          </p:nvPr>
        </p:nvSpPr>
        <p:spPr>
          <a:xfrm>
            <a:off x="5812800" y="810150"/>
            <a:ext cx="2539500" cy="35232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11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678" name="Google Shape;678;p11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9050" y="2339317"/>
            <a:ext cx="4830300" cy="10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subTitle" idx="1"/>
          </p:nvPr>
        </p:nvSpPr>
        <p:spPr>
          <a:xfrm>
            <a:off x="709050" y="3307093"/>
            <a:ext cx="48303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11"/>
          <p:cNvSpPr>
            <a:spLocks noGrp="1"/>
          </p:cNvSpPr>
          <p:nvPr>
            <p:ph type="pic" idx="2"/>
          </p:nvPr>
        </p:nvSpPr>
        <p:spPr>
          <a:xfrm>
            <a:off x="5812750" y="810150"/>
            <a:ext cx="2539500" cy="35232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2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13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768" name="Google Shape;768;p13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3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3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3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3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13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3"/>
          <p:cNvSpPr txBox="1">
            <a:spLocks noGrp="1"/>
          </p:cNvSpPr>
          <p:nvPr>
            <p:ph type="title" hasCustomPrompt="1"/>
          </p:nvPr>
        </p:nvSpPr>
        <p:spPr>
          <a:xfrm>
            <a:off x="1202462" y="1385700"/>
            <a:ext cx="69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42" name="Google Shape;842;p13"/>
          <p:cNvSpPr txBox="1">
            <a:spLocks noGrp="1"/>
          </p:cNvSpPr>
          <p:nvPr>
            <p:ph type="subTitle" idx="1"/>
          </p:nvPr>
        </p:nvSpPr>
        <p:spPr>
          <a:xfrm>
            <a:off x="1020294" y="2180400"/>
            <a:ext cx="22734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13"/>
          <p:cNvSpPr txBox="1">
            <a:spLocks noGrp="1"/>
          </p:cNvSpPr>
          <p:nvPr>
            <p:ph type="title" idx="2" hasCustomPrompt="1"/>
          </p:nvPr>
        </p:nvSpPr>
        <p:spPr>
          <a:xfrm>
            <a:off x="3617462" y="1385700"/>
            <a:ext cx="69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44" name="Google Shape;844;p13"/>
          <p:cNvSpPr txBox="1">
            <a:spLocks noGrp="1"/>
          </p:cNvSpPr>
          <p:nvPr>
            <p:ph type="subTitle" idx="3"/>
          </p:nvPr>
        </p:nvSpPr>
        <p:spPr>
          <a:xfrm>
            <a:off x="3435294" y="2180400"/>
            <a:ext cx="22734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13"/>
          <p:cNvSpPr txBox="1">
            <a:spLocks noGrp="1"/>
          </p:cNvSpPr>
          <p:nvPr>
            <p:ph type="title" idx="4" hasCustomPrompt="1"/>
          </p:nvPr>
        </p:nvSpPr>
        <p:spPr>
          <a:xfrm>
            <a:off x="6032462" y="1385700"/>
            <a:ext cx="69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46" name="Google Shape;846;p13"/>
          <p:cNvSpPr txBox="1">
            <a:spLocks noGrp="1"/>
          </p:cNvSpPr>
          <p:nvPr>
            <p:ph type="subTitle" idx="5"/>
          </p:nvPr>
        </p:nvSpPr>
        <p:spPr>
          <a:xfrm>
            <a:off x="5850294" y="2180400"/>
            <a:ext cx="22734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13"/>
          <p:cNvSpPr txBox="1">
            <a:spLocks noGrp="1"/>
          </p:cNvSpPr>
          <p:nvPr>
            <p:ph type="title" idx="6" hasCustomPrompt="1"/>
          </p:nvPr>
        </p:nvSpPr>
        <p:spPr>
          <a:xfrm>
            <a:off x="1202462" y="3060925"/>
            <a:ext cx="696600" cy="56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48" name="Google Shape;848;p13"/>
          <p:cNvSpPr txBox="1">
            <a:spLocks noGrp="1"/>
          </p:cNvSpPr>
          <p:nvPr>
            <p:ph type="subTitle" idx="7"/>
          </p:nvPr>
        </p:nvSpPr>
        <p:spPr>
          <a:xfrm>
            <a:off x="1020294" y="3855625"/>
            <a:ext cx="22734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13"/>
          <p:cNvSpPr txBox="1">
            <a:spLocks noGrp="1"/>
          </p:cNvSpPr>
          <p:nvPr>
            <p:ph type="title" idx="8" hasCustomPrompt="1"/>
          </p:nvPr>
        </p:nvSpPr>
        <p:spPr>
          <a:xfrm>
            <a:off x="3617462" y="3060925"/>
            <a:ext cx="69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50" name="Google Shape;850;p13"/>
          <p:cNvSpPr txBox="1">
            <a:spLocks noGrp="1"/>
          </p:cNvSpPr>
          <p:nvPr>
            <p:ph type="subTitle" idx="9"/>
          </p:nvPr>
        </p:nvSpPr>
        <p:spPr>
          <a:xfrm>
            <a:off x="3435294" y="3855625"/>
            <a:ext cx="22734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32462" y="3060925"/>
            <a:ext cx="69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52" name="Google Shape;852;p13"/>
          <p:cNvSpPr txBox="1">
            <a:spLocks noGrp="1"/>
          </p:cNvSpPr>
          <p:nvPr>
            <p:ph type="subTitle" idx="14"/>
          </p:nvPr>
        </p:nvSpPr>
        <p:spPr>
          <a:xfrm>
            <a:off x="5850294" y="3855625"/>
            <a:ext cx="22734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13"/>
          <p:cNvSpPr txBox="1">
            <a:spLocks noGrp="1"/>
          </p:cNvSpPr>
          <p:nvPr>
            <p:ph type="title" idx="15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bg>
      <p:bgPr>
        <a:solidFill>
          <a:schemeClr val="accent1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14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856" name="Google Shape;856;p14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14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929" name="Google Shape;929;p14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4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385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1" name="Google Shape;931;p14"/>
          <p:cNvSpPr txBox="1">
            <a:spLocks noGrp="1"/>
          </p:cNvSpPr>
          <p:nvPr>
            <p:ph type="body" idx="2"/>
          </p:nvPr>
        </p:nvSpPr>
        <p:spPr>
          <a:xfrm>
            <a:off x="4571975" y="1152475"/>
            <a:ext cx="385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2"/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5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934" name="Google Shape;934;p15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6" name="Google Shape;1006;p15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007" name="Google Shape;1007;p15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15"/>
          <p:cNvSpPr txBox="1">
            <a:spLocks noGrp="1"/>
          </p:cNvSpPr>
          <p:nvPr>
            <p:ph type="subTitle" idx="1"/>
          </p:nvPr>
        </p:nvSpPr>
        <p:spPr>
          <a:xfrm>
            <a:off x="869448" y="2233713"/>
            <a:ext cx="2336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5"/>
          <p:cNvSpPr txBox="1">
            <a:spLocks noGrp="1"/>
          </p:cNvSpPr>
          <p:nvPr>
            <p:ph type="subTitle" idx="2"/>
          </p:nvPr>
        </p:nvSpPr>
        <p:spPr>
          <a:xfrm>
            <a:off x="3403826" y="2233713"/>
            <a:ext cx="2336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15"/>
          <p:cNvSpPr txBox="1">
            <a:spLocks noGrp="1"/>
          </p:cNvSpPr>
          <p:nvPr>
            <p:ph type="subTitle" idx="3"/>
          </p:nvPr>
        </p:nvSpPr>
        <p:spPr>
          <a:xfrm>
            <a:off x="869400" y="2722363"/>
            <a:ext cx="23364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5"/>
          <p:cNvSpPr txBox="1">
            <a:spLocks noGrp="1"/>
          </p:cNvSpPr>
          <p:nvPr>
            <p:ph type="subTitle" idx="4"/>
          </p:nvPr>
        </p:nvSpPr>
        <p:spPr>
          <a:xfrm>
            <a:off x="3403766" y="2722364"/>
            <a:ext cx="23364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15"/>
          <p:cNvSpPr txBox="1">
            <a:spLocks noGrp="1"/>
          </p:cNvSpPr>
          <p:nvPr>
            <p:ph type="subTitle" idx="5"/>
          </p:nvPr>
        </p:nvSpPr>
        <p:spPr>
          <a:xfrm>
            <a:off x="5938195" y="2233713"/>
            <a:ext cx="2336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5"/>
          <p:cNvSpPr txBox="1">
            <a:spLocks noGrp="1"/>
          </p:cNvSpPr>
          <p:nvPr>
            <p:ph type="subTitle" idx="6"/>
          </p:nvPr>
        </p:nvSpPr>
        <p:spPr>
          <a:xfrm>
            <a:off x="5938127" y="2722367"/>
            <a:ext cx="23364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3">
    <p:bg>
      <p:bgPr>
        <a:solidFill>
          <a:schemeClr val="accent1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16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016" name="Google Shape;1016;p16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16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089" name="Google Shape;1089;p16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16"/>
          <p:cNvSpPr txBox="1">
            <a:spLocks noGrp="1"/>
          </p:cNvSpPr>
          <p:nvPr>
            <p:ph type="subTitle" idx="1"/>
          </p:nvPr>
        </p:nvSpPr>
        <p:spPr>
          <a:xfrm>
            <a:off x="2212300" y="1771900"/>
            <a:ext cx="59388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16"/>
          <p:cNvSpPr txBox="1">
            <a:spLocks noGrp="1"/>
          </p:cNvSpPr>
          <p:nvPr>
            <p:ph type="subTitle" idx="2"/>
          </p:nvPr>
        </p:nvSpPr>
        <p:spPr>
          <a:xfrm>
            <a:off x="2212175" y="2944874"/>
            <a:ext cx="59388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6"/>
          <p:cNvSpPr txBox="1">
            <a:spLocks noGrp="1"/>
          </p:cNvSpPr>
          <p:nvPr>
            <p:ph type="subTitle" idx="3"/>
          </p:nvPr>
        </p:nvSpPr>
        <p:spPr>
          <a:xfrm>
            <a:off x="2212175" y="1272999"/>
            <a:ext cx="59388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16"/>
          <p:cNvSpPr txBox="1">
            <a:spLocks noGrp="1"/>
          </p:cNvSpPr>
          <p:nvPr>
            <p:ph type="subTitle" idx="4"/>
          </p:nvPr>
        </p:nvSpPr>
        <p:spPr>
          <a:xfrm>
            <a:off x="2212025" y="2445974"/>
            <a:ext cx="59388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6"/>
          <p:cNvSpPr txBox="1">
            <a:spLocks noGrp="1"/>
          </p:cNvSpPr>
          <p:nvPr>
            <p:ph type="subTitle" idx="5"/>
          </p:nvPr>
        </p:nvSpPr>
        <p:spPr>
          <a:xfrm>
            <a:off x="2212375" y="4117848"/>
            <a:ext cx="5938800" cy="4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16"/>
          <p:cNvSpPr txBox="1">
            <a:spLocks noGrp="1"/>
          </p:cNvSpPr>
          <p:nvPr>
            <p:ph type="subTitle" idx="6"/>
          </p:nvPr>
        </p:nvSpPr>
        <p:spPr>
          <a:xfrm>
            <a:off x="2212200" y="3618949"/>
            <a:ext cx="5938800" cy="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solidFill>
          <a:schemeClr val="accent2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7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1098" name="Google Shape;1098;p17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7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7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7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7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7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7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7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7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7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7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17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183" name="Google Shape;1183;p17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17"/>
          <p:cNvSpPr txBox="1">
            <a:spLocks noGrp="1"/>
          </p:cNvSpPr>
          <p:nvPr>
            <p:ph type="subTitle" idx="1"/>
          </p:nvPr>
        </p:nvSpPr>
        <p:spPr>
          <a:xfrm>
            <a:off x="1308559" y="1260719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17"/>
          <p:cNvSpPr txBox="1">
            <a:spLocks noGrp="1"/>
          </p:cNvSpPr>
          <p:nvPr>
            <p:ph type="subTitle" idx="2"/>
          </p:nvPr>
        </p:nvSpPr>
        <p:spPr>
          <a:xfrm>
            <a:off x="4728148" y="1260719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17"/>
          <p:cNvSpPr txBox="1">
            <a:spLocks noGrp="1"/>
          </p:cNvSpPr>
          <p:nvPr>
            <p:ph type="subTitle" idx="3"/>
          </p:nvPr>
        </p:nvSpPr>
        <p:spPr>
          <a:xfrm>
            <a:off x="1308527" y="1749369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17"/>
          <p:cNvSpPr txBox="1">
            <a:spLocks noGrp="1"/>
          </p:cNvSpPr>
          <p:nvPr>
            <p:ph type="subTitle" idx="4"/>
          </p:nvPr>
        </p:nvSpPr>
        <p:spPr>
          <a:xfrm>
            <a:off x="4728100" y="1749372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17"/>
          <p:cNvSpPr txBox="1">
            <a:spLocks noGrp="1"/>
          </p:cNvSpPr>
          <p:nvPr>
            <p:ph type="subTitle" idx="5"/>
          </p:nvPr>
        </p:nvSpPr>
        <p:spPr>
          <a:xfrm>
            <a:off x="1308491" y="2896822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17"/>
          <p:cNvSpPr txBox="1">
            <a:spLocks noGrp="1"/>
          </p:cNvSpPr>
          <p:nvPr>
            <p:ph type="subTitle" idx="6"/>
          </p:nvPr>
        </p:nvSpPr>
        <p:spPr>
          <a:xfrm>
            <a:off x="4728081" y="2896822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17"/>
          <p:cNvSpPr txBox="1">
            <a:spLocks noGrp="1"/>
          </p:cNvSpPr>
          <p:nvPr>
            <p:ph type="subTitle" idx="7"/>
          </p:nvPr>
        </p:nvSpPr>
        <p:spPr>
          <a:xfrm>
            <a:off x="1308452" y="3385475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1" name="Google Shape;1191;p17"/>
          <p:cNvSpPr txBox="1">
            <a:spLocks noGrp="1"/>
          </p:cNvSpPr>
          <p:nvPr>
            <p:ph type="subTitle" idx="8"/>
          </p:nvPr>
        </p:nvSpPr>
        <p:spPr>
          <a:xfrm>
            <a:off x="4728025" y="3385479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">
    <p:bg>
      <p:bgPr>
        <a:solidFill>
          <a:schemeClr val="lt2"/>
        </a:solidFill>
        <a:effectLst/>
      </p:bgPr>
    </p:bg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18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194" name="Google Shape;1194;p18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8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8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8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8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8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8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8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8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8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8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8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8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8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8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8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8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8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8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8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8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18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267" name="Google Shape;1267;p18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18"/>
          <p:cNvSpPr txBox="1">
            <a:spLocks noGrp="1"/>
          </p:cNvSpPr>
          <p:nvPr>
            <p:ph type="subTitle" idx="1"/>
          </p:nvPr>
        </p:nvSpPr>
        <p:spPr>
          <a:xfrm>
            <a:off x="714255" y="1208947"/>
            <a:ext cx="25269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18"/>
          <p:cNvSpPr txBox="1">
            <a:spLocks noGrp="1"/>
          </p:cNvSpPr>
          <p:nvPr>
            <p:ph type="subTitle" idx="2"/>
          </p:nvPr>
        </p:nvSpPr>
        <p:spPr>
          <a:xfrm>
            <a:off x="3308631" y="1208947"/>
            <a:ext cx="252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18"/>
          <p:cNvSpPr txBox="1">
            <a:spLocks noGrp="1"/>
          </p:cNvSpPr>
          <p:nvPr>
            <p:ph type="subTitle" idx="3"/>
          </p:nvPr>
        </p:nvSpPr>
        <p:spPr>
          <a:xfrm>
            <a:off x="714200" y="1697595"/>
            <a:ext cx="25269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8"/>
          <p:cNvSpPr txBox="1">
            <a:spLocks noGrp="1"/>
          </p:cNvSpPr>
          <p:nvPr>
            <p:ph type="subTitle" idx="4"/>
          </p:nvPr>
        </p:nvSpPr>
        <p:spPr>
          <a:xfrm>
            <a:off x="3308566" y="1697595"/>
            <a:ext cx="2526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8"/>
          <p:cNvSpPr txBox="1">
            <a:spLocks noGrp="1"/>
          </p:cNvSpPr>
          <p:nvPr>
            <p:ph type="subTitle" idx="5"/>
          </p:nvPr>
        </p:nvSpPr>
        <p:spPr>
          <a:xfrm>
            <a:off x="5903295" y="1208947"/>
            <a:ext cx="252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3" name="Google Shape;1273;p18"/>
          <p:cNvSpPr txBox="1">
            <a:spLocks noGrp="1"/>
          </p:cNvSpPr>
          <p:nvPr>
            <p:ph type="subTitle" idx="6"/>
          </p:nvPr>
        </p:nvSpPr>
        <p:spPr>
          <a:xfrm>
            <a:off x="5903222" y="1697597"/>
            <a:ext cx="25263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18"/>
          <p:cNvSpPr txBox="1">
            <a:spLocks noGrp="1"/>
          </p:cNvSpPr>
          <p:nvPr>
            <p:ph type="subTitle" idx="7"/>
          </p:nvPr>
        </p:nvSpPr>
        <p:spPr>
          <a:xfrm>
            <a:off x="714457" y="2844442"/>
            <a:ext cx="25269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8"/>
          <p:cNvSpPr txBox="1">
            <a:spLocks noGrp="1"/>
          </p:cNvSpPr>
          <p:nvPr>
            <p:ph type="subTitle" idx="8"/>
          </p:nvPr>
        </p:nvSpPr>
        <p:spPr>
          <a:xfrm>
            <a:off x="3308834" y="2844442"/>
            <a:ext cx="2526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18"/>
          <p:cNvSpPr txBox="1">
            <a:spLocks noGrp="1"/>
          </p:cNvSpPr>
          <p:nvPr>
            <p:ph type="subTitle" idx="9"/>
          </p:nvPr>
        </p:nvSpPr>
        <p:spPr>
          <a:xfrm>
            <a:off x="714400" y="3333097"/>
            <a:ext cx="25269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18"/>
          <p:cNvSpPr txBox="1">
            <a:spLocks noGrp="1"/>
          </p:cNvSpPr>
          <p:nvPr>
            <p:ph type="subTitle" idx="13"/>
          </p:nvPr>
        </p:nvSpPr>
        <p:spPr>
          <a:xfrm>
            <a:off x="3308766" y="3333097"/>
            <a:ext cx="25266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8"/>
          <p:cNvSpPr txBox="1">
            <a:spLocks noGrp="1"/>
          </p:cNvSpPr>
          <p:nvPr>
            <p:ph type="subTitle" idx="14"/>
          </p:nvPr>
        </p:nvSpPr>
        <p:spPr>
          <a:xfrm>
            <a:off x="5903497" y="2844441"/>
            <a:ext cx="25263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18"/>
          <p:cNvSpPr txBox="1">
            <a:spLocks noGrp="1"/>
          </p:cNvSpPr>
          <p:nvPr>
            <p:ph type="subTitle" idx="15"/>
          </p:nvPr>
        </p:nvSpPr>
        <p:spPr>
          <a:xfrm>
            <a:off x="5903422" y="3333098"/>
            <a:ext cx="25263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">
    <p:bg>
      <p:bgPr>
        <a:solidFill>
          <a:schemeClr val="accent1"/>
        </a:soli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19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282" name="Google Shape;1282;p19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9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9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9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9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9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9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9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9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9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9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9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9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9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9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9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9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9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9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9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9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9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9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9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9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9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19"/>
          <p:cNvSpPr txBox="1">
            <a:spLocks noGrp="1"/>
          </p:cNvSpPr>
          <p:nvPr>
            <p:ph type="title"/>
          </p:nvPr>
        </p:nvSpPr>
        <p:spPr>
          <a:xfrm>
            <a:off x="1002406" y="611557"/>
            <a:ext cx="28587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19"/>
          <p:cNvSpPr txBox="1">
            <a:spLocks noGrp="1"/>
          </p:cNvSpPr>
          <p:nvPr>
            <p:ph type="subTitle" idx="1"/>
          </p:nvPr>
        </p:nvSpPr>
        <p:spPr>
          <a:xfrm>
            <a:off x="1002406" y="1545222"/>
            <a:ext cx="3223500" cy="9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solidFill>
          <a:schemeClr val="dk2"/>
        </a:soli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20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358" name="Google Shape;1358;p20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20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1" name="Google Shape;1431;p20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87" name="Google Shape;87;p3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4267794" y="2678713"/>
            <a:ext cx="3676800" cy="14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0" name="Google Shape;160;p3"/>
          <p:cNvSpPr txBox="1">
            <a:spLocks noGrp="1"/>
          </p:cNvSpPr>
          <p:nvPr>
            <p:ph type="title" idx="2" hasCustomPrompt="1"/>
          </p:nvPr>
        </p:nvSpPr>
        <p:spPr>
          <a:xfrm>
            <a:off x="6524628" y="1440669"/>
            <a:ext cx="1085400" cy="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>
            <a:spLocks noGrp="1"/>
          </p:cNvSpPr>
          <p:nvPr>
            <p:ph type="pic" idx="3"/>
          </p:nvPr>
        </p:nvSpPr>
        <p:spPr>
          <a:xfrm>
            <a:off x="707350" y="810150"/>
            <a:ext cx="2539500" cy="35232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bg>
      <p:bgPr>
        <a:solidFill>
          <a:schemeClr val="accent2"/>
        </a:solidFill>
        <a:effectLst/>
      </p:bgPr>
    </p:bg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21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1434" name="Google Shape;1434;p21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1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1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1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1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1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1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1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1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1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1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1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1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1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1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1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1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1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1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1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1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1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1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1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1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1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1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1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1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1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1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1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1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1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1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1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1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1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1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1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1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1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1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1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1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1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1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1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1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1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1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1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1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1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1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1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21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519" name="Google Shape;1519;p21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AND_TWO_COLUMNS_1_2">
    <p:bg>
      <p:bgPr>
        <a:solidFill>
          <a:schemeClr val="accent1"/>
        </a:solidFill>
        <a:effectLst/>
      </p:bgPr>
    </p:bg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22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522" name="Google Shape;1522;p22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2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2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2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2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2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2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2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2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2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2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2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2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2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2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2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2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2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2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2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2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2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2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2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2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2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2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2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2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2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2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2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2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2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2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2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2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2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2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2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2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2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2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2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2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2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2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2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2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2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2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2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2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2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2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2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2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2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22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595" name="Google Shape;1595;p22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accent1"/>
        </a:solidFill>
        <a:effectLst/>
      </p:bgPr>
    </p:bg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" name="Google Shape;1597;p23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1598" name="Google Shape;1598;p23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3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3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3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3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3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3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3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3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3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3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3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3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3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3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3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3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3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3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3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3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3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3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3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3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3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3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3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3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3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3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3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3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3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3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3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3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3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3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3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3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3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3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3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3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3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3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3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3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3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3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3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3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3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2" name="Google Shape;1682;p23"/>
          <p:cNvSpPr/>
          <p:nvPr/>
        </p:nvSpPr>
        <p:spPr>
          <a:xfrm>
            <a:off x="948375" y="538250"/>
            <a:ext cx="3653100" cy="40671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3"/>
          <p:cNvSpPr txBox="1"/>
          <p:nvPr/>
        </p:nvSpPr>
        <p:spPr>
          <a:xfrm>
            <a:off x="1246500" y="3639659"/>
            <a:ext cx="314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84" name="Google Shape;1684;p23"/>
          <p:cNvSpPr txBox="1">
            <a:spLocks noGrp="1"/>
          </p:cNvSpPr>
          <p:nvPr>
            <p:ph type="title"/>
          </p:nvPr>
        </p:nvSpPr>
        <p:spPr>
          <a:xfrm>
            <a:off x="1248950" y="688200"/>
            <a:ext cx="32799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23"/>
          <p:cNvSpPr txBox="1">
            <a:spLocks noGrp="1"/>
          </p:cNvSpPr>
          <p:nvPr>
            <p:ph type="subTitle" idx="1"/>
          </p:nvPr>
        </p:nvSpPr>
        <p:spPr>
          <a:xfrm>
            <a:off x="1248950" y="1440425"/>
            <a:ext cx="3279900" cy="11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23"/>
          <p:cNvSpPr>
            <a:spLocks noGrp="1"/>
          </p:cNvSpPr>
          <p:nvPr>
            <p:ph type="pic" idx="2"/>
          </p:nvPr>
        </p:nvSpPr>
        <p:spPr>
          <a:xfrm>
            <a:off x="5812750" y="810150"/>
            <a:ext cx="2539500" cy="35232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24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689" name="Google Shape;1689;p24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4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4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4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4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4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4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4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4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4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4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4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4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4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4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4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4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4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4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4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4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4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4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4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4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4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4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4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4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4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4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4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4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4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4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4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4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4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4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4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4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4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4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4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4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4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4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4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4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4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4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4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4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4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4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4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4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4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4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4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4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24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">
    <p:bg>
      <p:bgPr>
        <a:solidFill>
          <a:schemeClr val="accent2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25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1764" name="Google Shape;1764;p25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25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">
    <p:bg>
      <p:bgPr>
        <a:solidFill>
          <a:schemeClr val="dk2"/>
        </a:solidFill>
        <a:effectLst/>
      </p:bgPr>
    </p:bg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26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851" name="Google Shape;1851;p26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6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6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6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6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6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6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6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6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6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6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6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6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6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6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6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6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6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6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6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6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6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6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6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26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1">
    <p:bg>
      <p:bgPr>
        <a:solidFill>
          <a:schemeClr val="lt2"/>
        </a:solidFill>
        <a:effectLst/>
      </p:bgPr>
    </p:bg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27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1926" name="Google Shape;1926;p27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7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7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7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7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7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7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7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8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7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4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164" name="Google Shape;164;p4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4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249" name="Google Shape;249;p4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"/>
          <p:cNvSpPr txBox="1">
            <a:spLocks noGrp="1"/>
          </p:cNvSpPr>
          <p:nvPr>
            <p:ph type="body" idx="1"/>
          </p:nvPr>
        </p:nvSpPr>
        <p:spPr>
          <a:xfrm>
            <a:off x="715550" y="1235949"/>
            <a:ext cx="77130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5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253" name="Google Shape;253;p5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5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338" name="Google Shape;338;p5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"/>
          <p:cNvSpPr txBox="1">
            <a:spLocks noGrp="1"/>
          </p:cNvSpPr>
          <p:nvPr>
            <p:ph type="subTitle" idx="1"/>
          </p:nvPr>
        </p:nvSpPr>
        <p:spPr>
          <a:xfrm>
            <a:off x="1462504" y="2329494"/>
            <a:ext cx="29517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"/>
          <p:cNvSpPr txBox="1">
            <a:spLocks noGrp="1"/>
          </p:cNvSpPr>
          <p:nvPr>
            <p:ph type="subTitle" idx="2"/>
          </p:nvPr>
        </p:nvSpPr>
        <p:spPr>
          <a:xfrm>
            <a:off x="4958459" y="2329494"/>
            <a:ext cx="29517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"/>
          <p:cNvSpPr txBox="1">
            <a:spLocks noGrp="1"/>
          </p:cNvSpPr>
          <p:nvPr>
            <p:ph type="subTitle" idx="3"/>
          </p:nvPr>
        </p:nvSpPr>
        <p:spPr>
          <a:xfrm>
            <a:off x="1462450" y="2818144"/>
            <a:ext cx="29517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"/>
          <p:cNvSpPr txBox="1">
            <a:spLocks noGrp="1"/>
          </p:cNvSpPr>
          <p:nvPr>
            <p:ph type="subTitle" idx="4"/>
          </p:nvPr>
        </p:nvSpPr>
        <p:spPr>
          <a:xfrm>
            <a:off x="4958400" y="2818148"/>
            <a:ext cx="29517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6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345" name="Google Shape;345;p6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2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6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7"/>
          <p:cNvGrpSpPr/>
          <p:nvPr/>
        </p:nvGrpSpPr>
        <p:grpSpPr>
          <a:xfrm>
            <a:off x="-705126" y="-422663"/>
            <a:ext cx="10768552" cy="5988825"/>
            <a:chOff x="-812276" y="-422663"/>
            <a:chExt cx="10768552" cy="5988825"/>
          </a:xfrm>
        </p:grpSpPr>
        <p:sp>
          <p:nvSpPr>
            <p:cNvPr id="433" name="Google Shape;433;p7"/>
            <p:cNvSpPr/>
            <p:nvPr/>
          </p:nvSpPr>
          <p:spPr>
            <a:xfrm>
              <a:off x="-812276" y="879275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-773949" y="1746950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-773949" y="2614966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4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4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-812276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1"/>
                  </a:moveTo>
                  <a:cubicBezTo>
                    <a:pt x="3871" y="1"/>
                    <a:pt x="2695" y="450"/>
                    <a:pt x="1798" y="1349"/>
                  </a:cubicBezTo>
                  <a:cubicBezTo>
                    <a:pt x="1" y="3142"/>
                    <a:pt x="1" y="6050"/>
                    <a:pt x="1798" y="7848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400" y="450"/>
                    <a:pt x="6224" y="1"/>
                    <a:pt x="5047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-812276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49"/>
                    <a:pt x="1798" y="1345"/>
                  </a:cubicBezTo>
                  <a:cubicBezTo>
                    <a:pt x="1" y="3143"/>
                    <a:pt x="1" y="6051"/>
                    <a:pt x="1798" y="7844"/>
                  </a:cubicBezTo>
                  <a:cubicBezTo>
                    <a:pt x="2695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1384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5174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5174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5174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2217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174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83953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87777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87777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83953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83953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166556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170355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70355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70355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167397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70355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249134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249134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252958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252958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49134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31703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35527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335527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35527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32578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335527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414306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14306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-812276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7" y="0"/>
                  </a:moveTo>
                  <a:cubicBezTo>
                    <a:pt x="3871" y="0"/>
                    <a:pt x="2695" y="450"/>
                    <a:pt x="1798" y="1348"/>
                  </a:cubicBezTo>
                  <a:cubicBezTo>
                    <a:pt x="1" y="3141"/>
                    <a:pt x="1" y="6050"/>
                    <a:pt x="1798" y="7847"/>
                  </a:cubicBezTo>
                  <a:cubicBezTo>
                    <a:pt x="2695" y="8744"/>
                    <a:pt x="3871" y="9192"/>
                    <a:pt x="5047" y="9192"/>
                  </a:cubicBezTo>
                  <a:cubicBezTo>
                    <a:pt x="6224" y="9192"/>
                    <a:pt x="7400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400" y="450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1384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83953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66556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249134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31703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14306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18105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418105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414306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4969491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38"/>
                    <a:pt x="0" y="6051"/>
                    <a:pt x="1793" y="7844"/>
                  </a:cubicBezTo>
                  <a:cubicBezTo>
                    <a:pt x="2692" y="8743"/>
                    <a:pt x="3868" y="9192"/>
                    <a:pt x="5044" y="9192"/>
                  </a:cubicBezTo>
                  <a:cubicBezTo>
                    <a:pt x="6220" y="9192"/>
                    <a:pt x="7396" y="8743"/>
                    <a:pt x="8292" y="7844"/>
                  </a:cubicBezTo>
                  <a:cubicBezTo>
                    <a:pt x="10090" y="6051"/>
                    <a:pt x="10090" y="3138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5007394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5007394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5007394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4977820" y="3916903"/>
              <a:ext cx="840392" cy="781244"/>
            </a:xfrm>
            <a:custGeom>
              <a:avLst/>
              <a:gdLst/>
              <a:ahLst/>
              <a:cxnLst/>
              <a:rect l="l" t="t" r="r" b="b"/>
              <a:pathLst>
                <a:path w="9889" h="9193" extrusionOk="0">
                  <a:moveTo>
                    <a:pt x="4943" y="0"/>
                  </a:moveTo>
                  <a:cubicBezTo>
                    <a:pt x="2727" y="0"/>
                    <a:pt x="772" y="1603"/>
                    <a:pt x="408" y="3860"/>
                  </a:cubicBezTo>
                  <a:cubicBezTo>
                    <a:pt x="1" y="6365"/>
                    <a:pt x="1700" y="8729"/>
                    <a:pt x="4209" y="9132"/>
                  </a:cubicBezTo>
                  <a:cubicBezTo>
                    <a:pt x="4459" y="9173"/>
                    <a:pt x="4708" y="9193"/>
                    <a:pt x="4953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9" y="2826"/>
                    <a:pt x="8186" y="467"/>
                    <a:pt x="5680" y="60"/>
                  </a:cubicBezTo>
                  <a:cubicBezTo>
                    <a:pt x="5433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007394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795184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833426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833426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56" y="1"/>
                    <a:pt x="1" y="2060"/>
                    <a:pt x="1" y="4599"/>
                  </a:cubicBezTo>
                  <a:cubicBezTo>
                    <a:pt x="1" y="7135"/>
                    <a:pt x="2056" y="9194"/>
                    <a:pt x="4595" y="9194"/>
                  </a:cubicBezTo>
                  <a:cubicBezTo>
                    <a:pt x="7135" y="9194"/>
                    <a:pt x="9194" y="7135"/>
                    <a:pt x="9194" y="4599"/>
                  </a:cubicBezTo>
                  <a:cubicBezTo>
                    <a:pt x="9194" y="2060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5795184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5" y="1"/>
                  </a:moveTo>
                  <a:cubicBezTo>
                    <a:pt x="3869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9" y="9192"/>
                    <a:pt x="5045" y="9192"/>
                  </a:cubicBezTo>
                  <a:cubicBezTo>
                    <a:pt x="6222" y="9192"/>
                    <a:pt x="7398" y="8744"/>
                    <a:pt x="8297" y="7848"/>
                  </a:cubicBezTo>
                  <a:cubicBezTo>
                    <a:pt x="10090" y="6050"/>
                    <a:pt x="10090" y="3142"/>
                    <a:pt x="8297" y="1349"/>
                  </a:cubicBezTo>
                  <a:cubicBezTo>
                    <a:pt x="7398" y="450"/>
                    <a:pt x="6222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5795184" y="435082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0" y="9192"/>
                    <a:pt x="5046" y="9192"/>
                  </a:cubicBezTo>
                  <a:cubicBezTo>
                    <a:pt x="6222" y="9192"/>
                    <a:pt x="7398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398" y="449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6621216" y="445353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38"/>
                    <a:pt x="1" y="6051"/>
                    <a:pt x="1794" y="7844"/>
                  </a:cubicBezTo>
                  <a:cubicBezTo>
                    <a:pt x="2691" y="8743"/>
                    <a:pt x="3867" y="9192"/>
                    <a:pt x="5044" y="9192"/>
                  </a:cubicBezTo>
                  <a:cubicBezTo>
                    <a:pt x="6220" y="9192"/>
                    <a:pt x="7396" y="8743"/>
                    <a:pt x="8293" y="7844"/>
                  </a:cubicBezTo>
                  <a:cubicBezTo>
                    <a:pt x="10090" y="6051"/>
                    <a:pt x="10090" y="3138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6659203" y="1313198"/>
              <a:ext cx="781244" cy="781244"/>
            </a:xfrm>
            <a:custGeom>
              <a:avLst/>
              <a:gdLst/>
              <a:ahLst/>
              <a:cxnLst/>
              <a:rect l="l" t="t" r="r" b="b"/>
              <a:pathLst>
                <a:path w="9193" h="9193" extrusionOk="0">
                  <a:moveTo>
                    <a:pt x="4599" y="0"/>
                  </a:moveTo>
                  <a:cubicBezTo>
                    <a:pt x="2059" y="0"/>
                    <a:pt x="0" y="2059"/>
                    <a:pt x="0" y="4594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4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6659203" y="2181128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6659203" y="3049143"/>
              <a:ext cx="781244" cy="780989"/>
            </a:xfrm>
            <a:custGeom>
              <a:avLst/>
              <a:gdLst/>
              <a:ahLst/>
              <a:cxnLst/>
              <a:rect l="l" t="t" r="r" b="b"/>
              <a:pathLst>
                <a:path w="9193" h="9190" extrusionOk="0">
                  <a:moveTo>
                    <a:pt x="4599" y="1"/>
                  </a:moveTo>
                  <a:cubicBezTo>
                    <a:pt x="2059" y="1"/>
                    <a:pt x="0" y="2056"/>
                    <a:pt x="0" y="4595"/>
                  </a:cubicBezTo>
                  <a:cubicBezTo>
                    <a:pt x="0" y="7135"/>
                    <a:pt x="2059" y="9189"/>
                    <a:pt x="4599" y="9189"/>
                  </a:cubicBezTo>
                  <a:cubicBezTo>
                    <a:pt x="7134" y="9189"/>
                    <a:pt x="9193" y="7135"/>
                    <a:pt x="9193" y="4595"/>
                  </a:cubicBezTo>
                  <a:cubicBezTo>
                    <a:pt x="9193" y="2056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6629629" y="3916903"/>
              <a:ext cx="840052" cy="781244"/>
            </a:xfrm>
            <a:custGeom>
              <a:avLst/>
              <a:gdLst/>
              <a:ahLst/>
              <a:cxnLst/>
              <a:rect l="l" t="t" r="r" b="b"/>
              <a:pathLst>
                <a:path w="9885" h="9193" extrusionOk="0">
                  <a:moveTo>
                    <a:pt x="4943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1" y="6365"/>
                    <a:pt x="1699" y="8729"/>
                    <a:pt x="4205" y="9132"/>
                  </a:cubicBezTo>
                  <a:cubicBezTo>
                    <a:pt x="4455" y="9173"/>
                    <a:pt x="4704" y="9193"/>
                    <a:pt x="4950" y="9193"/>
                  </a:cubicBezTo>
                  <a:cubicBezTo>
                    <a:pt x="7166" y="9193"/>
                    <a:pt x="9114" y="7591"/>
                    <a:pt x="9481" y="5336"/>
                  </a:cubicBezTo>
                  <a:cubicBezTo>
                    <a:pt x="9884" y="2826"/>
                    <a:pt x="8185" y="467"/>
                    <a:pt x="5680" y="60"/>
                  </a:cubicBezTo>
                  <a:cubicBezTo>
                    <a:pt x="5432" y="20"/>
                    <a:pt x="5186" y="0"/>
                    <a:pt x="4943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6659203" y="4784833"/>
              <a:ext cx="781244" cy="781329"/>
            </a:xfrm>
            <a:custGeom>
              <a:avLst/>
              <a:gdLst/>
              <a:ahLst/>
              <a:cxnLst/>
              <a:rect l="l" t="t" r="r" b="b"/>
              <a:pathLst>
                <a:path w="9193" h="9194" extrusionOk="0">
                  <a:moveTo>
                    <a:pt x="4599" y="0"/>
                  </a:moveTo>
                  <a:cubicBezTo>
                    <a:pt x="2059" y="0"/>
                    <a:pt x="0" y="2059"/>
                    <a:pt x="0" y="4595"/>
                  </a:cubicBezTo>
                  <a:cubicBezTo>
                    <a:pt x="0" y="7134"/>
                    <a:pt x="2059" y="9193"/>
                    <a:pt x="4599" y="9193"/>
                  </a:cubicBezTo>
                  <a:cubicBezTo>
                    <a:pt x="7134" y="9193"/>
                    <a:pt x="9193" y="7134"/>
                    <a:pt x="9193" y="4595"/>
                  </a:cubicBezTo>
                  <a:cubicBezTo>
                    <a:pt x="9193" y="2059"/>
                    <a:pt x="7134" y="0"/>
                    <a:pt x="4599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446993" y="4350826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446993" y="879275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7485235" y="1746950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7485235" y="2614966"/>
              <a:ext cx="780989" cy="781329"/>
            </a:xfrm>
            <a:custGeom>
              <a:avLst/>
              <a:gdLst/>
              <a:ahLst/>
              <a:cxnLst/>
              <a:rect l="l" t="t" r="r" b="b"/>
              <a:pathLst>
                <a:path w="9190" h="9194" extrusionOk="0">
                  <a:moveTo>
                    <a:pt x="4595" y="1"/>
                  </a:moveTo>
                  <a:cubicBezTo>
                    <a:pt x="2055" y="1"/>
                    <a:pt x="1" y="2060"/>
                    <a:pt x="1" y="4599"/>
                  </a:cubicBezTo>
                  <a:cubicBezTo>
                    <a:pt x="1" y="7135"/>
                    <a:pt x="2055" y="9194"/>
                    <a:pt x="4595" y="9194"/>
                  </a:cubicBezTo>
                  <a:cubicBezTo>
                    <a:pt x="7134" y="9194"/>
                    <a:pt x="9189" y="7135"/>
                    <a:pt x="9189" y="4599"/>
                  </a:cubicBezTo>
                  <a:cubicBezTo>
                    <a:pt x="9189" y="2060"/>
                    <a:pt x="7134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7446993" y="3482896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1"/>
                  </a:moveTo>
                  <a:cubicBezTo>
                    <a:pt x="3868" y="1"/>
                    <a:pt x="2692" y="450"/>
                    <a:pt x="1793" y="1349"/>
                  </a:cubicBezTo>
                  <a:cubicBezTo>
                    <a:pt x="0" y="3142"/>
                    <a:pt x="0" y="6050"/>
                    <a:pt x="1793" y="7848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8"/>
                  </a:cubicBezTo>
                  <a:cubicBezTo>
                    <a:pt x="10090" y="6050"/>
                    <a:pt x="10090" y="3142"/>
                    <a:pt x="8292" y="1349"/>
                  </a:cubicBezTo>
                  <a:cubicBezTo>
                    <a:pt x="7396" y="450"/>
                    <a:pt x="6220" y="1"/>
                    <a:pt x="5044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8272685" y="44535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8310928" y="1313198"/>
              <a:ext cx="781329" cy="781244"/>
            </a:xfrm>
            <a:custGeom>
              <a:avLst/>
              <a:gdLst/>
              <a:ahLst/>
              <a:cxnLst/>
              <a:rect l="l" t="t" r="r" b="b"/>
              <a:pathLst>
                <a:path w="9194" h="9193" extrusionOk="0">
                  <a:moveTo>
                    <a:pt x="4595" y="0"/>
                  </a:moveTo>
                  <a:cubicBezTo>
                    <a:pt x="2060" y="0"/>
                    <a:pt x="1" y="2059"/>
                    <a:pt x="1" y="4594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4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310928" y="2181128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94"/>
                    <a:pt x="4595" y="9194"/>
                  </a:cubicBezTo>
                  <a:cubicBezTo>
                    <a:pt x="7135" y="9194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8310928" y="3049143"/>
              <a:ext cx="781329" cy="780989"/>
            </a:xfrm>
            <a:custGeom>
              <a:avLst/>
              <a:gdLst/>
              <a:ahLst/>
              <a:cxnLst/>
              <a:rect l="l" t="t" r="r" b="b"/>
              <a:pathLst>
                <a:path w="9194" h="9190" extrusionOk="0">
                  <a:moveTo>
                    <a:pt x="4595" y="1"/>
                  </a:moveTo>
                  <a:cubicBezTo>
                    <a:pt x="2060" y="1"/>
                    <a:pt x="1" y="2056"/>
                    <a:pt x="1" y="4595"/>
                  </a:cubicBezTo>
                  <a:cubicBezTo>
                    <a:pt x="1" y="7135"/>
                    <a:pt x="2060" y="9189"/>
                    <a:pt x="4595" y="9189"/>
                  </a:cubicBezTo>
                  <a:cubicBezTo>
                    <a:pt x="7135" y="9189"/>
                    <a:pt x="9194" y="7135"/>
                    <a:pt x="9194" y="4595"/>
                  </a:cubicBezTo>
                  <a:cubicBezTo>
                    <a:pt x="9194" y="2056"/>
                    <a:pt x="7135" y="1"/>
                    <a:pt x="459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8281439" y="3916903"/>
              <a:ext cx="839967" cy="781244"/>
            </a:xfrm>
            <a:custGeom>
              <a:avLst/>
              <a:gdLst/>
              <a:ahLst/>
              <a:cxnLst/>
              <a:rect l="l" t="t" r="r" b="b"/>
              <a:pathLst>
                <a:path w="9884" h="9193" extrusionOk="0">
                  <a:moveTo>
                    <a:pt x="4942" y="0"/>
                  </a:moveTo>
                  <a:cubicBezTo>
                    <a:pt x="2726" y="0"/>
                    <a:pt x="771" y="1603"/>
                    <a:pt x="408" y="3860"/>
                  </a:cubicBezTo>
                  <a:cubicBezTo>
                    <a:pt x="0" y="6365"/>
                    <a:pt x="1699" y="8729"/>
                    <a:pt x="4204" y="9132"/>
                  </a:cubicBezTo>
                  <a:cubicBezTo>
                    <a:pt x="4454" y="9173"/>
                    <a:pt x="4703" y="9193"/>
                    <a:pt x="4948" y="9193"/>
                  </a:cubicBezTo>
                  <a:cubicBezTo>
                    <a:pt x="7162" y="9193"/>
                    <a:pt x="9114" y="7591"/>
                    <a:pt x="9481" y="5336"/>
                  </a:cubicBezTo>
                  <a:cubicBezTo>
                    <a:pt x="9884" y="2831"/>
                    <a:pt x="8185" y="467"/>
                    <a:pt x="5680" y="60"/>
                  </a:cubicBezTo>
                  <a:cubicBezTo>
                    <a:pt x="5432" y="20"/>
                    <a:pt x="5186" y="0"/>
                    <a:pt x="4942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8310928" y="4784833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5" y="0"/>
                  </a:moveTo>
                  <a:cubicBezTo>
                    <a:pt x="2060" y="0"/>
                    <a:pt x="1" y="2059"/>
                    <a:pt x="1" y="4595"/>
                  </a:cubicBezTo>
                  <a:cubicBezTo>
                    <a:pt x="1" y="7134"/>
                    <a:pt x="2060" y="9193"/>
                    <a:pt x="4595" y="9193"/>
                  </a:cubicBezTo>
                  <a:cubicBezTo>
                    <a:pt x="7135" y="9193"/>
                    <a:pt x="9194" y="7134"/>
                    <a:pt x="9194" y="4595"/>
                  </a:cubicBezTo>
                  <a:cubicBezTo>
                    <a:pt x="9194" y="2059"/>
                    <a:pt x="7135" y="0"/>
                    <a:pt x="459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098718" y="435082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49"/>
                    <a:pt x="1794" y="1345"/>
                  </a:cubicBezTo>
                  <a:cubicBezTo>
                    <a:pt x="1" y="3143"/>
                    <a:pt x="1" y="6051"/>
                    <a:pt x="1794" y="7844"/>
                  </a:cubicBezTo>
                  <a:cubicBezTo>
                    <a:pt x="2693" y="8743"/>
                    <a:pt x="3869" y="9192"/>
                    <a:pt x="5045" y="9192"/>
                  </a:cubicBezTo>
                  <a:cubicBezTo>
                    <a:pt x="6221" y="9192"/>
                    <a:pt x="7396" y="8743"/>
                    <a:pt x="8293" y="7844"/>
                  </a:cubicBezTo>
                  <a:cubicBezTo>
                    <a:pt x="10090" y="6051"/>
                    <a:pt x="10090" y="3143"/>
                    <a:pt x="8293" y="1345"/>
                  </a:cubicBezTo>
                  <a:cubicBezTo>
                    <a:pt x="7396" y="449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9098718" y="879190"/>
              <a:ext cx="857558" cy="781329"/>
            </a:xfrm>
            <a:custGeom>
              <a:avLst/>
              <a:gdLst/>
              <a:ahLst/>
              <a:cxnLst/>
              <a:rect l="l" t="t" r="r" b="b"/>
              <a:pathLst>
                <a:path w="10091" h="9194" extrusionOk="0">
                  <a:moveTo>
                    <a:pt x="5045" y="0"/>
                  </a:moveTo>
                  <a:cubicBezTo>
                    <a:pt x="3869" y="0"/>
                    <a:pt x="2693" y="448"/>
                    <a:pt x="1794" y="1345"/>
                  </a:cubicBezTo>
                  <a:cubicBezTo>
                    <a:pt x="1" y="3142"/>
                    <a:pt x="1" y="6051"/>
                    <a:pt x="1794" y="7848"/>
                  </a:cubicBezTo>
                  <a:cubicBezTo>
                    <a:pt x="2693" y="8745"/>
                    <a:pt x="3869" y="9193"/>
                    <a:pt x="5045" y="9193"/>
                  </a:cubicBezTo>
                  <a:cubicBezTo>
                    <a:pt x="6221" y="9193"/>
                    <a:pt x="7396" y="8745"/>
                    <a:pt x="8293" y="7848"/>
                  </a:cubicBezTo>
                  <a:cubicBezTo>
                    <a:pt x="10090" y="6051"/>
                    <a:pt x="10090" y="3142"/>
                    <a:pt x="8293" y="1345"/>
                  </a:cubicBezTo>
                  <a:cubicBezTo>
                    <a:pt x="7396" y="448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969491" y="-422663"/>
              <a:ext cx="857473" cy="781329"/>
            </a:xfrm>
            <a:custGeom>
              <a:avLst/>
              <a:gdLst/>
              <a:ahLst/>
              <a:cxnLst/>
              <a:rect l="l" t="t" r="r" b="b"/>
              <a:pathLst>
                <a:path w="10090" h="9194" extrusionOk="0">
                  <a:moveTo>
                    <a:pt x="5044" y="0"/>
                  </a:moveTo>
                  <a:cubicBezTo>
                    <a:pt x="3868" y="0"/>
                    <a:pt x="2692" y="449"/>
                    <a:pt x="1793" y="1345"/>
                  </a:cubicBezTo>
                  <a:cubicBezTo>
                    <a:pt x="0" y="3143"/>
                    <a:pt x="0" y="6051"/>
                    <a:pt x="1793" y="7849"/>
                  </a:cubicBezTo>
                  <a:cubicBezTo>
                    <a:pt x="2692" y="8745"/>
                    <a:pt x="3868" y="9193"/>
                    <a:pt x="5044" y="9193"/>
                  </a:cubicBezTo>
                  <a:cubicBezTo>
                    <a:pt x="6220" y="9193"/>
                    <a:pt x="7396" y="8745"/>
                    <a:pt x="8292" y="7849"/>
                  </a:cubicBezTo>
                  <a:cubicBezTo>
                    <a:pt x="10090" y="6051"/>
                    <a:pt x="10090" y="3143"/>
                    <a:pt x="8292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795184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6" y="0"/>
                  </a:moveTo>
                  <a:cubicBezTo>
                    <a:pt x="3870" y="0"/>
                    <a:pt x="2694" y="450"/>
                    <a:pt x="1798" y="1348"/>
                  </a:cubicBezTo>
                  <a:cubicBezTo>
                    <a:pt x="0" y="3141"/>
                    <a:pt x="0" y="6050"/>
                    <a:pt x="1798" y="7847"/>
                  </a:cubicBezTo>
                  <a:cubicBezTo>
                    <a:pt x="2694" y="8744"/>
                    <a:pt x="3870" y="9192"/>
                    <a:pt x="5046" y="9192"/>
                  </a:cubicBezTo>
                  <a:cubicBezTo>
                    <a:pt x="6222" y="9192"/>
                    <a:pt x="7398" y="8744"/>
                    <a:pt x="8297" y="7847"/>
                  </a:cubicBezTo>
                  <a:cubicBezTo>
                    <a:pt x="10090" y="6050"/>
                    <a:pt x="10090" y="3141"/>
                    <a:pt x="8297" y="1348"/>
                  </a:cubicBezTo>
                  <a:cubicBezTo>
                    <a:pt x="7398" y="450"/>
                    <a:pt x="6222" y="0"/>
                    <a:pt x="5046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6621216" y="-422663"/>
              <a:ext cx="857218" cy="781329"/>
            </a:xfrm>
            <a:custGeom>
              <a:avLst/>
              <a:gdLst/>
              <a:ahLst/>
              <a:cxnLst/>
              <a:rect l="l" t="t" r="r" b="b"/>
              <a:pathLst>
                <a:path w="10087" h="9194" extrusionOk="0">
                  <a:moveTo>
                    <a:pt x="5044" y="0"/>
                  </a:moveTo>
                  <a:cubicBezTo>
                    <a:pt x="3867" y="0"/>
                    <a:pt x="2691" y="449"/>
                    <a:pt x="1794" y="1345"/>
                  </a:cubicBezTo>
                  <a:cubicBezTo>
                    <a:pt x="1" y="3143"/>
                    <a:pt x="1" y="6051"/>
                    <a:pt x="1794" y="7849"/>
                  </a:cubicBezTo>
                  <a:cubicBezTo>
                    <a:pt x="2691" y="8745"/>
                    <a:pt x="3867" y="9193"/>
                    <a:pt x="5044" y="9193"/>
                  </a:cubicBezTo>
                  <a:cubicBezTo>
                    <a:pt x="6220" y="9193"/>
                    <a:pt x="7396" y="8745"/>
                    <a:pt x="8293" y="7849"/>
                  </a:cubicBezTo>
                  <a:cubicBezTo>
                    <a:pt x="10086" y="6051"/>
                    <a:pt x="10086" y="3143"/>
                    <a:pt x="8293" y="1345"/>
                  </a:cubicBezTo>
                  <a:cubicBezTo>
                    <a:pt x="7396" y="449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46993" y="11260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4" y="0"/>
                  </a:moveTo>
                  <a:cubicBezTo>
                    <a:pt x="3868" y="0"/>
                    <a:pt x="2692" y="450"/>
                    <a:pt x="1793" y="1348"/>
                  </a:cubicBezTo>
                  <a:cubicBezTo>
                    <a:pt x="0" y="3141"/>
                    <a:pt x="0" y="6050"/>
                    <a:pt x="1793" y="7847"/>
                  </a:cubicBezTo>
                  <a:cubicBezTo>
                    <a:pt x="2692" y="8744"/>
                    <a:pt x="3868" y="9192"/>
                    <a:pt x="5044" y="9192"/>
                  </a:cubicBezTo>
                  <a:cubicBezTo>
                    <a:pt x="6220" y="9192"/>
                    <a:pt x="7396" y="8744"/>
                    <a:pt x="8292" y="7847"/>
                  </a:cubicBezTo>
                  <a:cubicBezTo>
                    <a:pt x="10090" y="6050"/>
                    <a:pt x="10090" y="3141"/>
                    <a:pt x="8292" y="1348"/>
                  </a:cubicBezTo>
                  <a:cubicBezTo>
                    <a:pt x="7396" y="450"/>
                    <a:pt x="6220" y="0"/>
                    <a:pt x="5044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8272685" y="-422663"/>
              <a:ext cx="857473" cy="781244"/>
            </a:xfrm>
            <a:custGeom>
              <a:avLst/>
              <a:gdLst/>
              <a:ahLst/>
              <a:cxnLst/>
              <a:rect l="l" t="t" r="r" b="b"/>
              <a:pathLst>
                <a:path w="10090" h="9193" extrusionOk="0">
                  <a:moveTo>
                    <a:pt x="5047" y="0"/>
                  </a:moveTo>
                  <a:cubicBezTo>
                    <a:pt x="3871" y="0"/>
                    <a:pt x="2694" y="449"/>
                    <a:pt x="1798" y="1345"/>
                  </a:cubicBezTo>
                  <a:cubicBezTo>
                    <a:pt x="0" y="3143"/>
                    <a:pt x="0" y="6051"/>
                    <a:pt x="1798" y="7844"/>
                  </a:cubicBezTo>
                  <a:cubicBezTo>
                    <a:pt x="2694" y="8743"/>
                    <a:pt x="3871" y="9192"/>
                    <a:pt x="5047" y="9192"/>
                  </a:cubicBezTo>
                  <a:cubicBezTo>
                    <a:pt x="6224" y="9192"/>
                    <a:pt x="7400" y="8743"/>
                    <a:pt x="8297" y="7844"/>
                  </a:cubicBezTo>
                  <a:cubicBezTo>
                    <a:pt x="10090" y="6051"/>
                    <a:pt x="10090" y="3143"/>
                    <a:pt x="8297" y="1345"/>
                  </a:cubicBezTo>
                  <a:cubicBezTo>
                    <a:pt x="7400" y="449"/>
                    <a:pt x="6224" y="0"/>
                    <a:pt x="5047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9098718" y="11260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0"/>
                  </a:moveTo>
                  <a:cubicBezTo>
                    <a:pt x="3869" y="0"/>
                    <a:pt x="2693" y="450"/>
                    <a:pt x="1794" y="1348"/>
                  </a:cubicBezTo>
                  <a:cubicBezTo>
                    <a:pt x="1" y="3141"/>
                    <a:pt x="1" y="6050"/>
                    <a:pt x="1794" y="7847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7"/>
                  </a:cubicBezTo>
                  <a:cubicBezTo>
                    <a:pt x="10090" y="6050"/>
                    <a:pt x="10090" y="3141"/>
                    <a:pt x="8293" y="1348"/>
                  </a:cubicBezTo>
                  <a:cubicBezTo>
                    <a:pt x="7396" y="450"/>
                    <a:pt x="6221" y="0"/>
                    <a:pt x="5045" y="0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9136705" y="1746950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9136705" y="2614966"/>
              <a:ext cx="781329" cy="781329"/>
            </a:xfrm>
            <a:custGeom>
              <a:avLst/>
              <a:gdLst/>
              <a:ahLst/>
              <a:cxnLst/>
              <a:rect l="l" t="t" r="r" b="b"/>
              <a:pathLst>
                <a:path w="9194" h="9194" extrusionOk="0">
                  <a:moveTo>
                    <a:pt x="4599" y="1"/>
                  </a:moveTo>
                  <a:cubicBezTo>
                    <a:pt x="2059" y="1"/>
                    <a:pt x="0" y="2060"/>
                    <a:pt x="0" y="4599"/>
                  </a:cubicBezTo>
                  <a:cubicBezTo>
                    <a:pt x="0" y="7135"/>
                    <a:pt x="2059" y="9194"/>
                    <a:pt x="4599" y="9194"/>
                  </a:cubicBezTo>
                  <a:cubicBezTo>
                    <a:pt x="7134" y="9194"/>
                    <a:pt x="9193" y="7135"/>
                    <a:pt x="9193" y="4599"/>
                  </a:cubicBezTo>
                  <a:cubicBezTo>
                    <a:pt x="9193" y="2060"/>
                    <a:pt x="7134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098718" y="3482896"/>
              <a:ext cx="857558" cy="781244"/>
            </a:xfrm>
            <a:custGeom>
              <a:avLst/>
              <a:gdLst/>
              <a:ahLst/>
              <a:cxnLst/>
              <a:rect l="l" t="t" r="r" b="b"/>
              <a:pathLst>
                <a:path w="10091" h="9193" extrusionOk="0">
                  <a:moveTo>
                    <a:pt x="5045" y="1"/>
                  </a:moveTo>
                  <a:cubicBezTo>
                    <a:pt x="3869" y="1"/>
                    <a:pt x="2693" y="450"/>
                    <a:pt x="1794" y="1349"/>
                  </a:cubicBezTo>
                  <a:cubicBezTo>
                    <a:pt x="1" y="3142"/>
                    <a:pt x="1" y="6050"/>
                    <a:pt x="1794" y="7848"/>
                  </a:cubicBezTo>
                  <a:cubicBezTo>
                    <a:pt x="2693" y="8744"/>
                    <a:pt x="3869" y="9192"/>
                    <a:pt x="5045" y="9192"/>
                  </a:cubicBezTo>
                  <a:cubicBezTo>
                    <a:pt x="6221" y="9192"/>
                    <a:pt x="7396" y="8744"/>
                    <a:pt x="8293" y="7848"/>
                  </a:cubicBezTo>
                  <a:cubicBezTo>
                    <a:pt x="10090" y="6050"/>
                    <a:pt x="10090" y="3142"/>
                    <a:pt x="8293" y="1349"/>
                  </a:cubicBezTo>
                  <a:cubicBezTo>
                    <a:pt x="7396" y="450"/>
                    <a:pt x="6221" y="1"/>
                    <a:pt x="5045" y="1"/>
                  </a:cubicBezTo>
                  <a:close/>
                </a:path>
              </a:pathLst>
            </a:custGeom>
            <a:solidFill>
              <a:srgbClr val="FFFFFF">
                <a:alpha val="10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7"/>
          <p:cNvSpPr txBox="1">
            <a:spLocks noGrp="1"/>
          </p:cNvSpPr>
          <p:nvPr>
            <p:ph type="body" idx="1"/>
          </p:nvPr>
        </p:nvSpPr>
        <p:spPr>
          <a:xfrm>
            <a:off x="1020350" y="2015875"/>
            <a:ext cx="4285200" cy="20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8" name="Google Shape;518;p7"/>
          <p:cNvSpPr txBox="1">
            <a:spLocks noGrp="1"/>
          </p:cNvSpPr>
          <p:nvPr>
            <p:ph type="title"/>
          </p:nvPr>
        </p:nvSpPr>
        <p:spPr>
          <a:xfrm>
            <a:off x="1020350" y="1024075"/>
            <a:ext cx="42852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7"/>
          <p:cNvSpPr>
            <a:spLocks noGrp="1"/>
          </p:cNvSpPr>
          <p:nvPr>
            <p:ph type="pic" idx="2"/>
          </p:nvPr>
        </p:nvSpPr>
        <p:spPr>
          <a:xfrm>
            <a:off x="5812750" y="810150"/>
            <a:ext cx="2539500" cy="35232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8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522" name="Google Shape;522;p8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8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9"/>
          <p:cNvGrpSpPr/>
          <p:nvPr/>
        </p:nvGrpSpPr>
        <p:grpSpPr>
          <a:xfrm>
            <a:off x="0" y="0"/>
            <a:ext cx="9144386" cy="5143499"/>
            <a:chOff x="0" y="0"/>
            <a:chExt cx="9144386" cy="5143499"/>
          </a:xfrm>
        </p:grpSpPr>
        <p:sp>
          <p:nvSpPr>
            <p:cNvPr id="598" name="Google Shape;598;p9"/>
            <p:cNvSpPr/>
            <p:nvPr/>
          </p:nvSpPr>
          <p:spPr>
            <a:xfrm>
              <a:off x="514501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514501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514501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514501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5715835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5715835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5715835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715835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6287420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6287420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6287420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6287420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5715835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6859197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6859197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6859197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6859197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7430015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7430015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7430015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7430015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6859197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8001600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8001600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8001600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8001600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8573377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8573377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8573377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8573377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8001600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0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0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0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0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71585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71585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71585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71585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78" y="2982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0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1142403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142403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142403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1142403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1713989" y="57177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713989" y="171418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713989" y="285754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13989" y="3999946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1142403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2285766" y="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2285766" y="1143362"/>
              <a:ext cx="571009" cy="571009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77" y="2978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2285766" y="228595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77" y="2981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2285766" y="3428361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856584" y="57177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2856584" y="171418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856584" y="285754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856584" y="3999946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285766" y="457172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3428169" y="0"/>
              <a:ext cx="571968" cy="571968"/>
            </a:xfrm>
            <a:custGeom>
              <a:avLst/>
              <a:gdLst/>
              <a:ahLst/>
              <a:cxnLst/>
              <a:rect l="l" t="t" r="r" b="b"/>
              <a:pathLst>
                <a:path w="2983" h="2983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3428169" y="1143362"/>
              <a:ext cx="571968" cy="571009"/>
            </a:xfrm>
            <a:custGeom>
              <a:avLst/>
              <a:gdLst/>
              <a:ahLst/>
              <a:cxnLst/>
              <a:rect l="l" t="t" r="r" b="b"/>
              <a:pathLst>
                <a:path w="2983" h="2978" extrusionOk="0">
                  <a:moveTo>
                    <a:pt x="1" y="1"/>
                  </a:moveTo>
                  <a:lnTo>
                    <a:pt x="1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3428169" y="2285957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3428169" y="3428361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1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3999946" y="571777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3999946" y="1714180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3999946" y="2857543"/>
              <a:ext cx="571009" cy="571776"/>
            </a:xfrm>
            <a:custGeom>
              <a:avLst/>
              <a:gdLst/>
              <a:ahLst/>
              <a:cxnLst/>
              <a:rect l="l" t="t" r="r" b="b"/>
              <a:pathLst>
                <a:path w="2978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999946" y="3999946"/>
              <a:ext cx="571009" cy="571968"/>
            </a:xfrm>
            <a:custGeom>
              <a:avLst/>
              <a:gdLst/>
              <a:ahLst/>
              <a:cxnLst/>
              <a:rect l="l" t="t" r="r" b="b"/>
              <a:pathLst>
                <a:path w="2978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77" y="2982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3428169" y="4571723"/>
              <a:ext cx="571968" cy="571776"/>
            </a:xfrm>
            <a:custGeom>
              <a:avLst/>
              <a:gdLst/>
              <a:ahLst/>
              <a:cxnLst/>
              <a:rect l="l" t="t" r="r" b="b"/>
              <a:pathLst>
                <a:path w="2983" h="2982" extrusionOk="0">
                  <a:moveTo>
                    <a:pt x="1" y="0"/>
                  </a:moveTo>
                  <a:lnTo>
                    <a:pt x="1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4570764" y="0"/>
              <a:ext cx="571776" cy="571968"/>
            </a:xfrm>
            <a:custGeom>
              <a:avLst/>
              <a:gdLst/>
              <a:ahLst/>
              <a:cxnLst/>
              <a:rect l="l" t="t" r="r" b="b"/>
              <a:pathLst>
                <a:path w="2982" h="2983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570764" y="1143362"/>
              <a:ext cx="571776" cy="571009"/>
            </a:xfrm>
            <a:custGeom>
              <a:avLst/>
              <a:gdLst/>
              <a:ahLst/>
              <a:cxnLst/>
              <a:rect l="l" t="t" r="r" b="b"/>
              <a:pathLst>
                <a:path w="2982" h="2978" extrusionOk="0">
                  <a:moveTo>
                    <a:pt x="0" y="1"/>
                  </a:moveTo>
                  <a:lnTo>
                    <a:pt x="0" y="2978"/>
                  </a:lnTo>
                  <a:lnTo>
                    <a:pt x="2982" y="297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4570764" y="2285957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2982" y="2981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4570764" y="3428361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1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4570764" y="4571723"/>
              <a:ext cx="571776" cy="571776"/>
            </a:xfrm>
            <a:custGeom>
              <a:avLst/>
              <a:gdLst/>
              <a:ahLst/>
              <a:cxnLst/>
              <a:rect l="l" t="t" r="r" b="b"/>
              <a:pathLst>
                <a:path w="2982" h="2982" extrusionOk="0">
                  <a:moveTo>
                    <a:pt x="0" y="0"/>
                  </a:moveTo>
                  <a:lnTo>
                    <a:pt x="0" y="2982"/>
                  </a:lnTo>
                  <a:lnTo>
                    <a:pt x="2982" y="2982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9"/>
          <p:cNvSpPr/>
          <p:nvPr/>
        </p:nvSpPr>
        <p:spPr>
          <a:xfrm>
            <a:off x="520950" y="381000"/>
            <a:ext cx="8102100" cy="43815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2" name="Google Shape;672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"/>
          <p:cNvSpPr>
            <a:spLocks noGrp="1"/>
          </p:cNvSpPr>
          <p:nvPr>
            <p:ph type="pic" idx="2"/>
          </p:nvPr>
        </p:nvSpPr>
        <p:spPr>
          <a:xfrm>
            <a:off x="-46950" y="-40650"/>
            <a:ext cx="9237900" cy="522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235948"/>
            <a:ext cx="7713000" cy="3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●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○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Char char="■"/>
              <a:defRPr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31"/>
          <p:cNvSpPr/>
          <p:nvPr/>
        </p:nvSpPr>
        <p:spPr>
          <a:xfrm>
            <a:off x="-134275" y="252125"/>
            <a:ext cx="2319829" cy="2319630"/>
          </a:xfrm>
          <a:custGeom>
            <a:avLst/>
            <a:gdLst/>
            <a:ahLst/>
            <a:cxnLst/>
            <a:rect l="l" t="t" r="r" b="b"/>
            <a:pathLst>
              <a:path w="7822" h="7821" extrusionOk="0">
                <a:moveTo>
                  <a:pt x="3467" y="0"/>
                </a:moveTo>
                <a:lnTo>
                  <a:pt x="3252" y="1034"/>
                </a:lnTo>
                <a:lnTo>
                  <a:pt x="2609" y="197"/>
                </a:lnTo>
                <a:lnTo>
                  <a:pt x="2630" y="1253"/>
                </a:lnTo>
                <a:lnTo>
                  <a:pt x="1815" y="579"/>
                </a:lnTo>
                <a:lnTo>
                  <a:pt x="2069" y="1604"/>
                </a:lnTo>
                <a:lnTo>
                  <a:pt x="1125" y="1128"/>
                </a:lnTo>
                <a:lnTo>
                  <a:pt x="1601" y="2072"/>
                </a:lnTo>
                <a:lnTo>
                  <a:pt x="576" y="1819"/>
                </a:lnTo>
                <a:lnTo>
                  <a:pt x="1249" y="2630"/>
                </a:lnTo>
                <a:lnTo>
                  <a:pt x="194" y="2612"/>
                </a:lnTo>
                <a:lnTo>
                  <a:pt x="194" y="2612"/>
                </a:lnTo>
                <a:lnTo>
                  <a:pt x="1030" y="3256"/>
                </a:lnTo>
                <a:lnTo>
                  <a:pt x="1" y="3470"/>
                </a:lnTo>
                <a:lnTo>
                  <a:pt x="957" y="3912"/>
                </a:lnTo>
                <a:lnTo>
                  <a:pt x="1" y="4350"/>
                </a:lnTo>
                <a:lnTo>
                  <a:pt x="1030" y="4569"/>
                </a:lnTo>
                <a:lnTo>
                  <a:pt x="194" y="5212"/>
                </a:lnTo>
                <a:lnTo>
                  <a:pt x="1249" y="5191"/>
                </a:lnTo>
                <a:lnTo>
                  <a:pt x="576" y="6006"/>
                </a:lnTo>
                <a:lnTo>
                  <a:pt x="576" y="6006"/>
                </a:lnTo>
                <a:lnTo>
                  <a:pt x="1601" y="5753"/>
                </a:lnTo>
                <a:lnTo>
                  <a:pt x="1125" y="6692"/>
                </a:lnTo>
                <a:lnTo>
                  <a:pt x="1125" y="6692"/>
                </a:lnTo>
                <a:lnTo>
                  <a:pt x="2069" y="6220"/>
                </a:lnTo>
                <a:lnTo>
                  <a:pt x="1815" y="7241"/>
                </a:lnTo>
                <a:lnTo>
                  <a:pt x="1815" y="7241"/>
                </a:lnTo>
                <a:lnTo>
                  <a:pt x="2630" y="6568"/>
                </a:lnTo>
                <a:lnTo>
                  <a:pt x="2609" y="7627"/>
                </a:lnTo>
                <a:lnTo>
                  <a:pt x="3252" y="6786"/>
                </a:lnTo>
                <a:lnTo>
                  <a:pt x="3467" y="7820"/>
                </a:lnTo>
                <a:lnTo>
                  <a:pt x="3909" y="6864"/>
                </a:lnTo>
                <a:lnTo>
                  <a:pt x="4351" y="7820"/>
                </a:lnTo>
                <a:lnTo>
                  <a:pt x="4565" y="6786"/>
                </a:lnTo>
                <a:lnTo>
                  <a:pt x="5209" y="7627"/>
                </a:lnTo>
                <a:lnTo>
                  <a:pt x="5191" y="6568"/>
                </a:lnTo>
                <a:lnTo>
                  <a:pt x="6002" y="7241"/>
                </a:lnTo>
                <a:lnTo>
                  <a:pt x="5749" y="6220"/>
                </a:lnTo>
                <a:lnTo>
                  <a:pt x="6693" y="6692"/>
                </a:lnTo>
                <a:lnTo>
                  <a:pt x="6217" y="5753"/>
                </a:lnTo>
                <a:lnTo>
                  <a:pt x="7242" y="6006"/>
                </a:lnTo>
                <a:lnTo>
                  <a:pt x="6568" y="5191"/>
                </a:lnTo>
                <a:lnTo>
                  <a:pt x="6568" y="5191"/>
                </a:lnTo>
                <a:lnTo>
                  <a:pt x="7624" y="5212"/>
                </a:lnTo>
                <a:lnTo>
                  <a:pt x="6787" y="4569"/>
                </a:lnTo>
                <a:lnTo>
                  <a:pt x="7821" y="4350"/>
                </a:lnTo>
                <a:lnTo>
                  <a:pt x="6860" y="3912"/>
                </a:lnTo>
                <a:lnTo>
                  <a:pt x="7821" y="3470"/>
                </a:lnTo>
                <a:lnTo>
                  <a:pt x="6787" y="3256"/>
                </a:lnTo>
                <a:lnTo>
                  <a:pt x="7624" y="2612"/>
                </a:lnTo>
                <a:lnTo>
                  <a:pt x="7624" y="2612"/>
                </a:lnTo>
                <a:lnTo>
                  <a:pt x="6568" y="2630"/>
                </a:lnTo>
                <a:lnTo>
                  <a:pt x="7242" y="1819"/>
                </a:lnTo>
                <a:lnTo>
                  <a:pt x="7242" y="1819"/>
                </a:lnTo>
                <a:lnTo>
                  <a:pt x="6217" y="2072"/>
                </a:lnTo>
                <a:lnTo>
                  <a:pt x="6693" y="1128"/>
                </a:lnTo>
                <a:lnTo>
                  <a:pt x="5749" y="1604"/>
                </a:lnTo>
                <a:lnTo>
                  <a:pt x="6002" y="579"/>
                </a:lnTo>
                <a:lnTo>
                  <a:pt x="5191" y="1253"/>
                </a:lnTo>
                <a:lnTo>
                  <a:pt x="5209" y="197"/>
                </a:lnTo>
                <a:lnTo>
                  <a:pt x="4565" y="1034"/>
                </a:lnTo>
                <a:lnTo>
                  <a:pt x="4351" y="0"/>
                </a:lnTo>
                <a:lnTo>
                  <a:pt x="3909" y="961"/>
                </a:lnTo>
                <a:lnTo>
                  <a:pt x="34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31"/>
          <p:cNvSpPr/>
          <p:nvPr/>
        </p:nvSpPr>
        <p:spPr>
          <a:xfrm>
            <a:off x="715600" y="1131328"/>
            <a:ext cx="4747766" cy="3160639"/>
          </a:xfrm>
          <a:custGeom>
            <a:avLst/>
            <a:gdLst/>
            <a:ahLst/>
            <a:cxnLst/>
            <a:rect l="l" t="t" r="r" b="b"/>
            <a:pathLst>
              <a:path w="22354" h="14882" extrusionOk="0">
                <a:moveTo>
                  <a:pt x="905" y="0"/>
                </a:moveTo>
                <a:cubicBezTo>
                  <a:pt x="408" y="0"/>
                  <a:pt x="0" y="404"/>
                  <a:pt x="0" y="905"/>
                </a:cubicBezTo>
                <a:lnTo>
                  <a:pt x="0" y="13976"/>
                </a:lnTo>
                <a:cubicBezTo>
                  <a:pt x="0" y="14474"/>
                  <a:pt x="408" y="14881"/>
                  <a:pt x="905" y="14881"/>
                </a:cubicBezTo>
                <a:lnTo>
                  <a:pt x="21449" y="14881"/>
                </a:lnTo>
                <a:cubicBezTo>
                  <a:pt x="21946" y="14881"/>
                  <a:pt x="22354" y="14474"/>
                  <a:pt x="22354" y="13976"/>
                </a:cubicBezTo>
                <a:lnTo>
                  <a:pt x="22354" y="905"/>
                </a:lnTo>
                <a:cubicBezTo>
                  <a:pt x="22354" y="404"/>
                  <a:pt x="21946" y="0"/>
                  <a:pt x="21449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31"/>
          <p:cNvSpPr/>
          <p:nvPr/>
        </p:nvSpPr>
        <p:spPr>
          <a:xfrm>
            <a:off x="715600" y="1142324"/>
            <a:ext cx="4746917" cy="745102"/>
          </a:xfrm>
          <a:custGeom>
            <a:avLst/>
            <a:gdLst/>
            <a:ahLst/>
            <a:cxnLst/>
            <a:rect l="l" t="t" r="r" b="b"/>
            <a:pathLst>
              <a:path w="22350" h="4175" extrusionOk="0">
                <a:moveTo>
                  <a:pt x="910" y="1"/>
                </a:moveTo>
                <a:cubicBezTo>
                  <a:pt x="408" y="1"/>
                  <a:pt x="0" y="408"/>
                  <a:pt x="0" y="906"/>
                </a:cubicBezTo>
                <a:lnTo>
                  <a:pt x="0" y="4175"/>
                </a:lnTo>
                <a:lnTo>
                  <a:pt x="22350" y="4175"/>
                </a:lnTo>
                <a:lnTo>
                  <a:pt x="22350" y="906"/>
                </a:lnTo>
                <a:cubicBezTo>
                  <a:pt x="22350" y="408"/>
                  <a:pt x="21946" y="1"/>
                  <a:pt x="2144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31"/>
          <p:cNvSpPr/>
          <p:nvPr/>
        </p:nvSpPr>
        <p:spPr>
          <a:xfrm>
            <a:off x="5753750" y="752225"/>
            <a:ext cx="2657700" cy="3651000"/>
          </a:xfrm>
          <a:prstGeom prst="round2SameRect">
            <a:avLst>
              <a:gd name="adj1" fmla="val 49664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31"/>
          <p:cNvSpPr txBox="1">
            <a:spLocks noGrp="1"/>
          </p:cNvSpPr>
          <p:nvPr>
            <p:ph type="ctrTitle"/>
          </p:nvPr>
        </p:nvSpPr>
        <p:spPr>
          <a:xfrm>
            <a:off x="919625" y="2155501"/>
            <a:ext cx="44637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MoodMap</a:t>
            </a:r>
            <a:endParaRPr lang="fr-FR" dirty="0"/>
          </a:p>
        </p:txBody>
      </p:sp>
      <p:sp>
        <p:nvSpPr>
          <p:cNvPr id="2014" name="Google Shape;2014;p31"/>
          <p:cNvSpPr txBox="1">
            <a:spLocks noGrp="1"/>
          </p:cNvSpPr>
          <p:nvPr>
            <p:ph type="subTitle" idx="1"/>
          </p:nvPr>
        </p:nvSpPr>
        <p:spPr>
          <a:xfrm>
            <a:off x="919625" y="3253564"/>
            <a:ext cx="4463700" cy="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err="1"/>
              <a:t>Présenté</a:t>
            </a:r>
            <a:r>
              <a:rPr lang="en"/>
              <a:t> par Yassine </a:t>
            </a:r>
            <a:r>
              <a:rPr lang="en" err="1"/>
              <a:t>Benabdelkader</a:t>
            </a:r>
            <a:r>
              <a:rPr lang="en"/>
              <a:t>, Kévin Soares, Romain Thomas et Arafat Moustapha</a:t>
            </a:r>
          </a:p>
        </p:txBody>
      </p:sp>
      <p:pic>
        <p:nvPicPr>
          <p:cNvPr id="2015" name="Google Shape;2015;p31" descr="Une image contenant émoticône, smiley, texte, clipart&#10;&#10;Le contenu généré par l’IA peut être incorrect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960" r="13960"/>
          <a:stretch/>
        </p:blipFill>
        <p:spPr>
          <a:xfrm>
            <a:off x="5812800" y="810150"/>
            <a:ext cx="2539500" cy="35232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grpSp>
        <p:nvGrpSpPr>
          <p:cNvPr id="2016" name="Google Shape;2016;p31"/>
          <p:cNvGrpSpPr/>
          <p:nvPr/>
        </p:nvGrpSpPr>
        <p:grpSpPr>
          <a:xfrm>
            <a:off x="6298226" y="4266053"/>
            <a:ext cx="1568759" cy="599726"/>
            <a:chOff x="3098501" y="5335253"/>
            <a:chExt cx="1568759" cy="599726"/>
          </a:xfrm>
        </p:grpSpPr>
        <p:sp>
          <p:nvSpPr>
            <p:cNvPr id="2017" name="Google Shape;2017;p31"/>
            <p:cNvSpPr/>
            <p:nvPr/>
          </p:nvSpPr>
          <p:spPr>
            <a:xfrm>
              <a:off x="3098501" y="5335253"/>
              <a:ext cx="1568759" cy="599726"/>
            </a:xfrm>
            <a:custGeom>
              <a:avLst/>
              <a:gdLst/>
              <a:ahLst/>
              <a:cxnLst/>
              <a:rect l="l" t="t" r="r" b="b"/>
              <a:pathLst>
                <a:path w="7834" h="2995" extrusionOk="0">
                  <a:moveTo>
                    <a:pt x="3917" y="1"/>
                  </a:moveTo>
                  <a:cubicBezTo>
                    <a:pt x="1755" y="1"/>
                    <a:pt x="0" y="670"/>
                    <a:pt x="0" y="1498"/>
                  </a:cubicBezTo>
                  <a:cubicBezTo>
                    <a:pt x="0" y="2321"/>
                    <a:pt x="1755" y="2995"/>
                    <a:pt x="3917" y="2995"/>
                  </a:cubicBezTo>
                  <a:cubicBezTo>
                    <a:pt x="6079" y="2995"/>
                    <a:pt x="7833" y="2321"/>
                    <a:pt x="7833" y="1498"/>
                  </a:cubicBezTo>
                  <a:cubicBezTo>
                    <a:pt x="7833" y="670"/>
                    <a:pt x="607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4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3490189" y="5616999"/>
              <a:ext cx="749135" cy="200"/>
            </a:xfrm>
            <a:custGeom>
              <a:avLst/>
              <a:gdLst/>
              <a:ahLst/>
              <a:cxnLst/>
              <a:rect l="l" t="t" r="r" b="b"/>
              <a:pathLst>
                <a:path w="3741" h="1" fill="none" extrusionOk="0">
                  <a:moveTo>
                    <a:pt x="0" y="1"/>
                  </a:moveTo>
                  <a:lnTo>
                    <a:pt x="3741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4135193" y="5513071"/>
              <a:ext cx="104130" cy="207251"/>
            </a:xfrm>
            <a:custGeom>
              <a:avLst/>
              <a:gdLst/>
              <a:ahLst/>
              <a:cxnLst/>
              <a:rect l="l" t="t" r="r" b="b"/>
              <a:pathLst>
                <a:path w="520" h="1035" fill="none" extrusionOk="0">
                  <a:moveTo>
                    <a:pt x="1" y="0"/>
                  </a:moveTo>
                  <a:lnTo>
                    <a:pt x="520" y="520"/>
                  </a:lnTo>
                  <a:lnTo>
                    <a:pt x="1" y="103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0" name="Google Shape;2020;p31"/>
          <p:cNvSpPr/>
          <p:nvPr/>
        </p:nvSpPr>
        <p:spPr>
          <a:xfrm>
            <a:off x="7567307" y="58176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31"/>
          <p:cNvSpPr/>
          <p:nvPr/>
        </p:nvSpPr>
        <p:spPr>
          <a:xfrm>
            <a:off x="3471397" y="810375"/>
            <a:ext cx="1224004" cy="1223734"/>
          </a:xfrm>
          <a:custGeom>
            <a:avLst/>
            <a:gdLst/>
            <a:ahLst/>
            <a:cxnLst/>
            <a:rect l="l" t="t" r="r" b="b"/>
            <a:pathLst>
              <a:path w="5763" h="5762" extrusionOk="0">
                <a:moveTo>
                  <a:pt x="2879" y="0"/>
                </a:moveTo>
                <a:lnTo>
                  <a:pt x="2879" y="0"/>
                </a:lnTo>
                <a:cubicBezTo>
                  <a:pt x="2879" y="3"/>
                  <a:pt x="2879" y="6"/>
                  <a:pt x="2879" y="8"/>
                </a:cubicBezTo>
                <a:lnTo>
                  <a:pt x="2879" y="8"/>
                </a:lnTo>
                <a:cubicBezTo>
                  <a:pt x="2879" y="6"/>
                  <a:pt x="2879" y="3"/>
                  <a:pt x="2879" y="0"/>
                </a:cubicBezTo>
                <a:close/>
                <a:moveTo>
                  <a:pt x="2879" y="8"/>
                </a:moveTo>
                <a:cubicBezTo>
                  <a:pt x="2879" y="1596"/>
                  <a:pt x="1590" y="2883"/>
                  <a:pt x="1" y="2883"/>
                </a:cubicBezTo>
                <a:cubicBezTo>
                  <a:pt x="1590" y="2883"/>
                  <a:pt x="2879" y="4166"/>
                  <a:pt x="2879" y="5754"/>
                </a:cubicBezTo>
                <a:lnTo>
                  <a:pt x="2879" y="5754"/>
                </a:lnTo>
                <a:cubicBezTo>
                  <a:pt x="2884" y="4166"/>
                  <a:pt x="4173" y="2879"/>
                  <a:pt x="5762" y="2879"/>
                </a:cubicBezTo>
                <a:cubicBezTo>
                  <a:pt x="4173" y="2879"/>
                  <a:pt x="2884" y="1596"/>
                  <a:pt x="2879" y="8"/>
                </a:cubicBezTo>
                <a:close/>
                <a:moveTo>
                  <a:pt x="2879" y="5754"/>
                </a:moveTo>
                <a:cubicBezTo>
                  <a:pt x="2879" y="5756"/>
                  <a:pt x="2879" y="5759"/>
                  <a:pt x="2879" y="5762"/>
                </a:cubicBezTo>
                <a:cubicBezTo>
                  <a:pt x="2879" y="5759"/>
                  <a:pt x="2879" y="5756"/>
                  <a:pt x="2879" y="5754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31"/>
          <p:cNvSpPr/>
          <p:nvPr/>
        </p:nvSpPr>
        <p:spPr>
          <a:xfrm>
            <a:off x="1633996" y="411100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>
          <a:extLst>
            <a:ext uri="{FF2B5EF4-FFF2-40B4-BE49-F238E27FC236}">
              <a16:creationId xmlns:a16="http://schemas.microsoft.com/office/drawing/2014/main" id="{82E2CC76-57D1-FC21-CFA1-5DF97FAF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4">
            <a:extLst>
              <a:ext uri="{FF2B5EF4-FFF2-40B4-BE49-F238E27FC236}">
                <a16:creationId xmlns:a16="http://schemas.microsoft.com/office/drawing/2014/main" id="{BCA767F3-8BA9-316B-A351-A370ED77B03C}"/>
              </a:ext>
            </a:extLst>
          </p:cNvPr>
          <p:cNvSpPr/>
          <p:nvPr/>
        </p:nvSpPr>
        <p:spPr>
          <a:xfrm>
            <a:off x="3960047" y="421562"/>
            <a:ext cx="1224004" cy="1223734"/>
          </a:xfrm>
          <a:custGeom>
            <a:avLst/>
            <a:gdLst/>
            <a:ahLst/>
            <a:cxnLst/>
            <a:rect l="l" t="t" r="r" b="b"/>
            <a:pathLst>
              <a:path w="5763" h="5762" extrusionOk="0">
                <a:moveTo>
                  <a:pt x="2879" y="0"/>
                </a:moveTo>
                <a:lnTo>
                  <a:pt x="2879" y="0"/>
                </a:lnTo>
                <a:cubicBezTo>
                  <a:pt x="2879" y="3"/>
                  <a:pt x="2879" y="6"/>
                  <a:pt x="2879" y="8"/>
                </a:cubicBezTo>
                <a:lnTo>
                  <a:pt x="2879" y="8"/>
                </a:lnTo>
                <a:cubicBezTo>
                  <a:pt x="2879" y="6"/>
                  <a:pt x="2879" y="3"/>
                  <a:pt x="2879" y="0"/>
                </a:cubicBezTo>
                <a:close/>
                <a:moveTo>
                  <a:pt x="2879" y="8"/>
                </a:moveTo>
                <a:cubicBezTo>
                  <a:pt x="2879" y="1596"/>
                  <a:pt x="1590" y="2883"/>
                  <a:pt x="1" y="2883"/>
                </a:cubicBezTo>
                <a:cubicBezTo>
                  <a:pt x="1590" y="2883"/>
                  <a:pt x="2879" y="4166"/>
                  <a:pt x="2879" y="5754"/>
                </a:cubicBezTo>
                <a:lnTo>
                  <a:pt x="2879" y="5754"/>
                </a:lnTo>
                <a:cubicBezTo>
                  <a:pt x="2884" y="4166"/>
                  <a:pt x="4173" y="2879"/>
                  <a:pt x="5762" y="2879"/>
                </a:cubicBezTo>
                <a:cubicBezTo>
                  <a:pt x="4173" y="2879"/>
                  <a:pt x="2884" y="1596"/>
                  <a:pt x="2879" y="8"/>
                </a:cubicBezTo>
                <a:close/>
                <a:moveTo>
                  <a:pt x="2879" y="5754"/>
                </a:moveTo>
                <a:cubicBezTo>
                  <a:pt x="2879" y="5756"/>
                  <a:pt x="2879" y="5759"/>
                  <a:pt x="2879" y="5762"/>
                </a:cubicBezTo>
                <a:cubicBezTo>
                  <a:pt x="2879" y="5759"/>
                  <a:pt x="2879" y="5756"/>
                  <a:pt x="2879" y="5754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34">
            <a:extLst>
              <a:ext uri="{FF2B5EF4-FFF2-40B4-BE49-F238E27FC236}">
                <a16:creationId xmlns:a16="http://schemas.microsoft.com/office/drawing/2014/main" id="{EE922FDA-F27D-7E2F-C486-39B3940881D1}"/>
              </a:ext>
            </a:extLst>
          </p:cNvPr>
          <p:cNvSpPr/>
          <p:nvPr/>
        </p:nvSpPr>
        <p:spPr>
          <a:xfrm>
            <a:off x="119850" y="111550"/>
            <a:ext cx="2319829" cy="2319630"/>
          </a:xfrm>
          <a:custGeom>
            <a:avLst/>
            <a:gdLst/>
            <a:ahLst/>
            <a:cxnLst/>
            <a:rect l="l" t="t" r="r" b="b"/>
            <a:pathLst>
              <a:path w="7822" h="7821" extrusionOk="0">
                <a:moveTo>
                  <a:pt x="3467" y="0"/>
                </a:moveTo>
                <a:lnTo>
                  <a:pt x="3252" y="1034"/>
                </a:lnTo>
                <a:lnTo>
                  <a:pt x="2609" y="197"/>
                </a:lnTo>
                <a:lnTo>
                  <a:pt x="2630" y="1253"/>
                </a:lnTo>
                <a:lnTo>
                  <a:pt x="1815" y="579"/>
                </a:lnTo>
                <a:lnTo>
                  <a:pt x="2069" y="1604"/>
                </a:lnTo>
                <a:lnTo>
                  <a:pt x="1125" y="1128"/>
                </a:lnTo>
                <a:lnTo>
                  <a:pt x="1601" y="2072"/>
                </a:lnTo>
                <a:lnTo>
                  <a:pt x="576" y="1819"/>
                </a:lnTo>
                <a:lnTo>
                  <a:pt x="1249" y="2630"/>
                </a:lnTo>
                <a:lnTo>
                  <a:pt x="194" y="2612"/>
                </a:lnTo>
                <a:lnTo>
                  <a:pt x="194" y="2612"/>
                </a:lnTo>
                <a:lnTo>
                  <a:pt x="1030" y="3256"/>
                </a:lnTo>
                <a:lnTo>
                  <a:pt x="1" y="3470"/>
                </a:lnTo>
                <a:lnTo>
                  <a:pt x="957" y="3912"/>
                </a:lnTo>
                <a:lnTo>
                  <a:pt x="1" y="4350"/>
                </a:lnTo>
                <a:lnTo>
                  <a:pt x="1030" y="4569"/>
                </a:lnTo>
                <a:lnTo>
                  <a:pt x="194" y="5212"/>
                </a:lnTo>
                <a:lnTo>
                  <a:pt x="1249" y="5191"/>
                </a:lnTo>
                <a:lnTo>
                  <a:pt x="576" y="6006"/>
                </a:lnTo>
                <a:lnTo>
                  <a:pt x="576" y="6006"/>
                </a:lnTo>
                <a:lnTo>
                  <a:pt x="1601" y="5753"/>
                </a:lnTo>
                <a:lnTo>
                  <a:pt x="1125" y="6692"/>
                </a:lnTo>
                <a:lnTo>
                  <a:pt x="1125" y="6692"/>
                </a:lnTo>
                <a:lnTo>
                  <a:pt x="2069" y="6220"/>
                </a:lnTo>
                <a:lnTo>
                  <a:pt x="1815" y="7241"/>
                </a:lnTo>
                <a:lnTo>
                  <a:pt x="1815" y="7241"/>
                </a:lnTo>
                <a:lnTo>
                  <a:pt x="2630" y="6568"/>
                </a:lnTo>
                <a:lnTo>
                  <a:pt x="2609" y="7627"/>
                </a:lnTo>
                <a:lnTo>
                  <a:pt x="3252" y="6786"/>
                </a:lnTo>
                <a:lnTo>
                  <a:pt x="3467" y="7820"/>
                </a:lnTo>
                <a:lnTo>
                  <a:pt x="3909" y="6864"/>
                </a:lnTo>
                <a:lnTo>
                  <a:pt x="4351" y="7820"/>
                </a:lnTo>
                <a:lnTo>
                  <a:pt x="4565" y="6786"/>
                </a:lnTo>
                <a:lnTo>
                  <a:pt x="5209" y="7627"/>
                </a:lnTo>
                <a:lnTo>
                  <a:pt x="5191" y="6568"/>
                </a:lnTo>
                <a:lnTo>
                  <a:pt x="6002" y="7241"/>
                </a:lnTo>
                <a:lnTo>
                  <a:pt x="5749" y="6220"/>
                </a:lnTo>
                <a:lnTo>
                  <a:pt x="6693" y="6692"/>
                </a:lnTo>
                <a:lnTo>
                  <a:pt x="6217" y="5753"/>
                </a:lnTo>
                <a:lnTo>
                  <a:pt x="7242" y="6006"/>
                </a:lnTo>
                <a:lnTo>
                  <a:pt x="6568" y="5191"/>
                </a:lnTo>
                <a:lnTo>
                  <a:pt x="6568" y="5191"/>
                </a:lnTo>
                <a:lnTo>
                  <a:pt x="7624" y="5212"/>
                </a:lnTo>
                <a:lnTo>
                  <a:pt x="6787" y="4569"/>
                </a:lnTo>
                <a:lnTo>
                  <a:pt x="7821" y="4350"/>
                </a:lnTo>
                <a:lnTo>
                  <a:pt x="6860" y="3912"/>
                </a:lnTo>
                <a:lnTo>
                  <a:pt x="7821" y="3470"/>
                </a:lnTo>
                <a:lnTo>
                  <a:pt x="6787" y="3256"/>
                </a:lnTo>
                <a:lnTo>
                  <a:pt x="7624" y="2612"/>
                </a:lnTo>
                <a:lnTo>
                  <a:pt x="7624" y="2612"/>
                </a:lnTo>
                <a:lnTo>
                  <a:pt x="6568" y="2630"/>
                </a:lnTo>
                <a:lnTo>
                  <a:pt x="7242" y="1819"/>
                </a:lnTo>
                <a:lnTo>
                  <a:pt x="7242" y="1819"/>
                </a:lnTo>
                <a:lnTo>
                  <a:pt x="6217" y="2072"/>
                </a:lnTo>
                <a:lnTo>
                  <a:pt x="6693" y="1128"/>
                </a:lnTo>
                <a:lnTo>
                  <a:pt x="5749" y="1604"/>
                </a:lnTo>
                <a:lnTo>
                  <a:pt x="6002" y="579"/>
                </a:lnTo>
                <a:lnTo>
                  <a:pt x="5191" y="1253"/>
                </a:lnTo>
                <a:lnTo>
                  <a:pt x="5209" y="197"/>
                </a:lnTo>
                <a:lnTo>
                  <a:pt x="4565" y="1034"/>
                </a:lnTo>
                <a:lnTo>
                  <a:pt x="4351" y="0"/>
                </a:lnTo>
                <a:lnTo>
                  <a:pt x="3909" y="961"/>
                </a:lnTo>
                <a:lnTo>
                  <a:pt x="34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34">
            <a:extLst>
              <a:ext uri="{FF2B5EF4-FFF2-40B4-BE49-F238E27FC236}">
                <a16:creationId xmlns:a16="http://schemas.microsoft.com/office/drawing/2014/main" id="{3D582E6E-9FEF-4C6A-C870-803C0CBD74D0}"/>
              </a:ext>
            </a:extLst>
          </p:cNvPr>
          <p:cNvSpPr/>
          <p:nvPr/>
        </p:nvSpPr>
        <p:spPr>
          <a:xfrm>
            <a:off x="5753750" y="752225"/>
            <a:ext cx="2657700" cy="3651000"/>
          </a:xfrm>
          <a:prstGeom prst="round2SameRect">
            <a:avLst>
              <a:gd name="adj1" fmla="val 49664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4">
            <a:extLst>
              <a:ext uri="{FF2B5EF4-FFF2-40B4-BE49-F238E27FC236}">
                <a16:creationId xmlns:a16="http://schemas.microsoft.com/office/drawing/2014/main" id="{E8E07CE7-7F97-13C9-5082-F6FC0AA01595}"/>
              </a:ext>
            </a:extLst>
          </p:cNvPr>
          <p:cNvSpPr/>
          <p:nvPr/>
        </p:nvSpPr>
        <p:spPr>
          <a:xfrm>
            <a:off x="767950" y="845400"/>
            <a:ext cx="4673400" cy="34527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34">
            <a:extLst>
              <a:ext uri="{FF2B5EF4-FFF2-40B4-BE49-F238E27FC236}">
                <a16:creationId xmlns:a16="http://schemas.microsoft.com/office/drawing/2014/main" id="{DAD9C602-47D5-46B7-04D9-0CCF8EFEE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1836" y="1032479"/>
            <a:ext cx="4638185" cy="1059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Combien</a:t>
            </a:r>
            <a:r>
              <a:rPr lang="en"/>
              <a:t> </a:t>
            </a:r>
            <a:r>
              <a:rPr lang="en" err="1"/>
              <a:t>ça</a:t>
            </a:r>
            <a:r>
              <a:rPr lang="en"/>
              <a:t> </a:t>
            </a:r>
            <a:r>
              <a:rPr lang="en" err="1"/>
              <a:t>coute</a:t>
            </a:r>
            <a:r>
              <a:rPr lang="en"/>
              <a:t> ?</a:t>
            </a:r>
            <a:endParaRPr lang="fr-FR"/>
          </a:p>
        </p:txBody>
      </p:sp>
      <p:sp>
        <p:nvSpPr>
          <p:cNvPr id="2069" name="Google Shape;2069;p34">
            <a:extLst>
              <a:ext uri="{FF2B5EF4-FFF2-40B4-BE49-F238E27FC236}">
                <a16:creationId xmlns:a16="http://schemas.microsoft.com/office/drawing/2014/main" id="{4454AAE7-31A0-63A5-3D59-C0991B514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0350" y="2015875"/>
            <a:ext cx="4285200" cy="20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>
              <a:spcBef>
                <a:spcPts val="1000"/>
              </a:spcBef>
            </a:pPr>
            <a:r>
              <a:rPr lang="en" sz="2000" dirty="0" err="1"/>
              <a:t>Gratuit</a:t>
            </a:r>
            <a:r>
              <a:rPr lang="en" sz="2000" dirty="0"/>
              <a:t> !</a:t>
            </a:r>
          </a:p>
          <a:p>
            <a:pPr>
              <a:spcBef>
                <a:spcPts val="1000"/>
              </a:spcBef>
            </a:pPr>
            <a:r>
              <a:rPr lang="en" sz="2000" dirty="0"/>
              <a:t>Application avec des pubs </a:t>
            </a:r>
            <a:r>
              <a:rPr lang="en" sz="2000" dirty="0" err="1"/>
              <a:t>préférées</a:t>
            </a:r>
            <a:r>
              <a:rPr lang="en" sz="2000" dirty="0"/>
              <a:t> par les </a:t>
            </a:r>
            <a:r>
              <a:rPr lang="en" sz="2000" dirty="0" err="1"/>
              <a:t>utilisateurs</a:t>
            </a:r>
            <a:endParaRPr lang="en" sz="2000" dirty="0"/>
          </a:p>
          <a:p>
            <a:endParaRPr lang="en" dirty="0"/>
          </a:p>
        </p:txBody>
      </p:sp>
      <p:pic>
        <p:nvPicPr>
          <p:cNvPr id="2070" name="Google Shape;2070;p34">
            <a:extLst>
              <a:ext uri="{FF2B5EF4-FFF2-40B4-BE49-F238E27FC236}">
                <a16:creationId xmlns:a16="http://schemas.microsoft.com/office/drawing/2014/main" id="{C503FF4D-0AD4-9470-11FD-4AF202B8146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444" t="6468" b="9736"/>
          <a:stretch/>
        </p:blipFill>
        <p:spPr>
          <a:xfrm>
            <a:off x="5812750" y="810150"/>
            <a:ext cx="2539500" cy="35232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2072" name="Google Shape;2072;p34">
            <a:extLst>
              <a:ext uri="{FF2B5EF4-FFF2-40B4-BE49-F238E27FC236}">
                <a16:creationId xmlns:a16="http://schemas.microsoft.com/office/drawing/2014/main" id="{1CF67F62-CB56-A783-5C5C-5BCEF6F9E512}"/>
              </a:ext>
            </a:extLst>
          </p:cNvPr>
          <p:cNvSpPr/>
          <p:nvPr/>
        </p:nvSpPr>
        <p:spPr>
          <a:xfrm>
            <a:off x="7997724" y="398184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3" name="Google Shape;2073;p34">
            <a:extLst>
              <a:ext uri="{FF2B5EF4-FFF2-40B4-BE49-F238E27FC236}">
                <a16:creationId xmlns:a16="http://schemas.microsoft.com/office/drawing/2014/main" id="{C4DF6A25-8FC6-6342-5CDB-078AB3FE5700}"/>
              </a:ext>
            </a:extLst>
          </p:cNvPr>
          <p:cNvGrpSpPr/>
          <p:nvPr/>
        </p:nvGrpSpPr>
        <p:grpSpPr>
          <a:xfrm>
            <a:off x="2320276" y="4170528"/>
            <a:ext cx="1568759" cy="599726"/>
            <a:chOff x="3098501" y="5335253"/>
            <a:chExt cx="1568759" cy="599726"/>
          </a:xfrm>
        </p:grpSpPr>
        <p:sp>
          <p:nvSpPr>
            <p:cNvPr id="2074" name="Google Shape;2074;p34">
              <a:extLst>
                <a:ext uri="{FF2B5EF4-FFF2-40B4-BE49-F238E27FC236}">
                  <a16:creationId xmlns:a16="http://schemas.microsoft.com/office/drawing/2014/main" id="{8EEC9948-5D29-F5B6-20C8-5D5F797B8E44}"/>
                </a:ext>
              </a:extLst>
            </p:cNvPr>
            <p:cNvSpPr/>
            <p:nvPr/>
          </p:nvSpPr>
          <p:spPr>
            <a:xfrm>
              <a:off x="3098501" y="5335253"/>
              <a:ext cx="1568759" cy="599726"/>
            </a:xfrm>
            <a:custGeom>
              <a:avLst/>
              <a:gdLst/>
              <a:ahLst/>
              <a:cxnLst/>
              <a:rect l="l" t="t" r="r" b="b"/>
              <a:pathLst>
                <a:path w="7834" h="2995" extrusionOk="0">
                  <a:moveTo>
                    <a:pt x="3917" y="1"/>
                  </a:moveTo>
                  <a:cubicBezTo>
                    <a:pt x="1755" y="1"/>
                    <a:pt x="0" y="670"/>
                    <a:pt x="0" y="1498"/>
                  </a:cubicBezTo>
                  <a:cubicBezTo>
                    <a:pt x="0" y="2321"/>
                    <a:pt x="1755" y="2995"/>
                    <a:pt x="3917" y="2995"/>
                  </a:cubicBezTo>
                  <a:cubicBezTo>
                    <a:pt x="6079" y="2995"/>
                    <a:pt x="7833" y="2321"/>
                    <a:pt x="7833" y="1498"/>
                  </a:cubicBezTo>
                  <a:cubicBezTo>
                    <a:pt x="7833" y="670"/>
                    <a:pt x="607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4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>
              <a:extLst>
                <a:ext uri="{FF2B5EF4-FFF2-40B4-BE49-F238E27FC236}">
                  <a16:creationId xmlns:a16="http://schemas.microsoft.com/office/drawing/2014/main" id="{E000BA94-1598-72F8-7A8C-43B65E288E9F}"/>
                </a:ext>
              </a:extLst>
            </p:cNvPr>
            <p:cNvSpPr/>
            <p:nvPr/>
          </p:nvSpPr>
          <p:spPr>
            <a:xfrm>
              <a:off x="3490189" y="5616999"/>
              <a:ext cx="749135" cy="200"/>
            </a:xfrm>
            <a:custGeom>
              <a:avLst/>
              <a:gdLst/>
              <a:ahLst/>
              <a:cxnLst/>
              <a:rect l="l" t="t" r="r" b="b"/>
              <a:pathLst>
                <a:path w="3741" h="1" fill="none" extrusionOk="0">
                  <a:moveTo>
                    <a:pt x="0" y="1"/>
                  </a:moveTo>
                  <a:lnTo>
                    <a:pt x="3741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>
              <a:extLst>
                <a:ext uri="{FF2B5EF4-FFF2-40B4-BE49-F238E27FC236}">
                  <a16:creationId xmlns:a16="http://schemas.microsoft.com/office/drawing/2014/main" id="{343FBF0E-77DC-FC98-7273-EE223029B46F}"/>
                </a:ext>
              </a:extLst>
            </p:cNvPr>
            <p:cNvSpPr/>
            <p:nvPr/>
          </p:nvSpPr>
          <p:spPr>
            <a:xfrm>
              <a:off x="4135193" y="5513071"/>
              <a:ext cx="104130" cy="207251"/>
            </a:xfrm>
            <a:custGeom>
              <a:avLst/>
              <a:gdLst/>
              <a:ahLst/>
              <a:cxnLst/>
              <a:rect l="l" t="t" r="r" b="b"/>
              <a:pathLst>
                <a:path w="520" h="1035" fill="none" extrusionOk="0">
                  <a:moveTo>
                    <a:pt x="1" y="0"/>
                  </a:moveTo>
                  <a:lnTo>
                    <a:pt x="520" y="520"/>
                  </a:lnTo>
                  <a:lnTo>
                    <a:pt x="1" y="103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7" name="Google Shape;2077;p34">
            <a:extLst>
              <a:ext uri="{FF2B5EF4-FFF2-40B4-BE49-F238E27FC236}">
                <a16:creationId xmlns:a16="http://schemas.microsoft.com/office/drawing/2014/main" id="{97176860-F6A4-8075-ADB0-145722F721D5}"/>
              </a:ext>
            </a:extLst>
          </p:cNvPr>
          <p:cNvSpPr/>
          <p:nvPr/>
        </p:nvSpPr>
        <p:spPr>
          <a:xfrm>
            <a:off x="178221" y="270263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66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>
          <a:extLst>
            <a:ext uri="{FF2B5EF4-FFF2-40B4-BE49-F238E27FC236}">
              <a16:creationId xmlns:a16="http://schemas.microsoft.com/office/drawing/2014/main" id="{7967056E-5913-259F-5B3D-D0204B70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4">
            <a:extLst>
              <a:ext uri="{FF2B5EF4-FFF2-40B4-BE49-F238E27FC236}">
                <a16:creationId xmlns:a16="http://schemas.microsoft.com/office/drawing/2014/main" id="{D8419441-E2AF-B3AF-73F3-6ED79272884F}"/>
              </a:ext>
            </a:extLst>
          </p:cNvPr>
          <p:cNvSpPr/>
          <p:nvPr/>
        </p:nvSpPr>
        <p:spPr>
          <a:xfrm>
            <a:off x="3960047" y="421562"/>
            <a:ext cx="1224004" cy="1223734"/>
          </a:xfrm>
          <a:custGeom>
            <a:avLst/>
            <a:gdLst/>
            <a:ahLst/>
            <a:cxnLst/>
            <a:rect l="l" t="t" r="r" b="b"/>
            <a:pathLst>
              <a:path w="5763" h="5762" extrusionOk="0">
                <a:moveTo>
                  <a:pt x="2879" y="0"/>
                </a:moveTo>
                <a:lnTo>
                  <a:pt x="2879" y="0"/>
                </a:lnTo>
                <a:cubicBezTo>
                  <a:pt x="2879" y="3"/>
                  <a:pt x="2879" y="6"/>
                  <a:pt x="2879" y="8"/>
                </a:cubicBezTo>
                <a:lnTo>
                  <a:pt x="2879" y="8"/>
                </a:lnTo>
                <a:cubicBezTo>
                  <a:pt x="2879" y="6"/>
                  <a:pt x="2879" y="3"/>
                  <a:pt x="2879" y="0"/>
                </a:cubicBezTo>
                <a:close/>
                <a:moveTo>
                  <a:pt x="2879" y="8"/>
                </a:moveTo>
                <a:cubicBezTo>
                  <a:pt x="2879" y="1596"/>
                  <a:pt x="1590" y="2883"/>
                  <a:pt x="1" y="2883"/>
                </a:cubicBezTo>
                <a:cubicBezTo>
                  <a:pt x="1590" y="2883"/>
                  <a:pt x="2879" y="4166"/>
                  <a:pt x="2879" y="5754"/>
                </a:cubicBezTo>
                <a:lnTo>
                  <a:pt x="2879" y="5754"/>
                </a:lnTo>
                <a:cubicBezTo>
                  <a:pt x="2884" y="4166"/>
                  <a:pt x="4173" y="2879"/>
                  <a:pt x="5762" y="2879"/>
                </a:cubicBezTo>
                <a:cubicBezTo>
                  <a:pt x="4173" y="2879"/>
                  <a:pt x="2884" y="1596"/>
                  <a:pt x="2879" y="8"/>
                </a:cubicBezTo>
                <a:close/>
                <a:moveTo>
                  <a:pt x="2879" y="5754"/>
                </a:moveTo>
                <a:cubicBezTo>
                  <a:pt x="2879" y="5756"/>
                  <a:pt x="2879" y="5759"/>
                  <a:pt x="2879" y="5762"/>
                </a:cubicBezTo>
                <a:cubicBezTo>
                  <a:pt x="2879" y="5759"/>
                  <a:pt x="2879" y="5756"/>
                  <a:pt x="2879" y="5754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34">
            <a:extLst>
              <a:ext uri="{FF2B5EF4-FFF2-40B4-BE49-F238E27FC236}">
                <a16:creationId xmlns:a16="http://schemas.microsoft.com/office/drawing/2014/main" id="{7E7873AF-FBCE-B33A-0B99-E823DA4F59F6}"/>
              </a:ext>
            </a:extLst>
          </p:cNvPr>
          <p:cNvSpPr/>
          <p:nvPr/>
        </p:nvSpPr>
        <p:spPr>
          <a:xfrm>
            <a:off x="119850" y="111550"/>
            <a:ext cx="2319829" cy="2319630"/>
          </a:xfrm>
          <a:custGeom>
            <a:avLst/>
            <a:gdLst/>
            <a:ahLst/>
            <a:cxnLst/>
            <a:rect l="l" t="t" r="r" b="b"/>
            <a:pathLst>
              <a:path w="7822" h="7821" extrusionOk="0">
                <a:moveTo>
                  <a:pt x="3467" y="0"/>
                </a:moveTo>
                <a:lnTo>
                  <a:pt x="3252" y="1034"/>
                </a:lnTo>
                <a:lnTo>
                  <a:pt x="2609" y="197"/>
                </a:lnTo>
                <a:lnTo>
                  <a:pt x="2630" y="1253"/>
                </a:lnTo>
                <a:lnTo>
                  <a:pt x="1815" y="579"/>
                </a:lnTo>
                <a:lnTo>
                  <a:pt x="2069" y="1604"/>
                </a:lnTo>
                <a:lnTo>
                  <a:pt x="1125" y="1128"/>
                </a:lnTo>
                <a:lnTo>
                  <a:pt x="1601" y="2072"/>
                </a:lnTo>
                <a:lnTo>
                  <a:pt x="576" y="1819"/>
                </a:lnTo>
                <a:lnTo>
                  <a:pt x="1249" y="2630"/>
                </a:lnTo>
                <a:lnTo>
                  <a:pt x="194" y="2612"/>
                </a:lnTo>
                <a:lnTo>
                  <a:pt x="194" y="2612"/>
                </a:lnTo>
                <a:lnTo>
                  <a:pt x="1030" y="3256"/>
                </a:lnTo>
                <a:lnTo>
                  <a:pt x="1" y="3470"/>
                </a:lnTo>
                <a:lnTo>
                  <a:pt x="957" y="3912"/>
                </a:lnTo>
                <a:lnTo>
                  <a:pt x="1" y="4350"/>
                </a:lnTo>
                <a:lnTo>
                  <a:pt x="1030" y="4569"/>
                </a:lnTo>
                <a:lnTo>
                  <a:pt x="194" y="5212"/>
                </a:lnTo>
                <a:lnTo>
                  <a:pt x="1249" y="5191"/>
                </a:lnTo>
                <a:lnTo>
                  <a:pt x="576" y="6006"/>
                </a:lnTo>
                <a:lnTo>
                  <a:pt x="576" y="6006"/>
                </a:lnTo>
                <a:lnTo>
                  <a:pt x="1601" y="5753"/>
                </a:lnTo>
                <a:lnTo>
                  <a:pt x="1125" y="6692"/>
                </a:lnTo>
                <a:lnTo>
                  <a:pt x="1125" y="6692"/>
                </a:lnTo>
                <a:lnTo>
                  <a:pt x="2069" y="6220"/>
                </a:lnTo>
                <a:lnTo>
                  <a:pt x="1815" y="7241"/>
                </a:lnTo>
                <a:lnTo>
                  <a:pt x="1815" y="7241"/>
                </a:lnTo>
                <a:lnTo>
                  <a:pt x="2630" y="6568"/>
                </a:lnTo>
                <a:lnTo>
                  <a:pt x="2609" y="7627"/>
                </a:lnTo>
                <a:lnTo>
                  <a:pt x="3252" y="6786"/>
                </a:lnTo>
                <a:lnTo>
                  <a:pt x="3467" y="7820"/>
                </a:lnTo>
                <a:lnTo>
                  <a:pt x="3909" y="6864"/>
                </a:lnTo>
                <a:lnTo>
                  <a:pt x="4351" y="7820"/>
                </a:lnTo>
                <a:lnTo>
                  <a:pt x="4565" y="6786"/>
                </a:lnTo>
                <a:lnTo>
                  <a:pt x="5209" y="7627"/>
                </a:lnTo>
                <a:lnTo>
                  <a:pt x="5191" y="6568"/>
                </a:lnTo>
                <a:lnTo>
                  <a:pt x="6002" y="7241"/>
                </a:lnTo>
                <a:lnTo>
                  <a:pt x="5749" y="6220"/>
                </a:lnTo>
                <a:lnTo>
                  <a:pt x="6693" y="6692"/>
                </a:lnTo>
                <a:lnTo>
                  <a:pt x="6217" y="5753"/>
                </a:lnTo>
                <a:lnTo>
                  <a:pt x="7242" y="6006"/>
                </a:lnTo>
                <a:lnTo>
                  <a:pt x="6568" y="5191"/>
                </a:lnTo>
                <a:lnTo>
                  <a:pt x="6568" y="5191"/>
                </a:lnTo>
                <a:lnTo>
                  <a:pt x="7624" y="5212"/>
                </a:lnTo>
                <a:lnTo>
                  <a:pt x="6787" y="4569"/>
                </a:lnTo>
                <a:lnTo>
                  <a:pt x="7821" y="4350"/>
                </a:lnTo>
                <a:lnTo>
                  <a:pt x="6860" y="3912"/>
                </a:lnTo>
                <a:lnTo>
                  <a:pt x="7821" y="3470"/>
                </a:lnTo>
                <a:lnTo>
                  <a:pt x="6787" y="3256"/>
                </a:lnTo>
                <a:lnTo>
                  <a:pt x="7624" y="2612"/>
                </a:lnTo>
                <a:lnTo>
                  <a:pt x="7624" y="2612"/>
                </a:lnTo>
                <a:lnTo>
                  <a:pt x="6568" y="2630"/>
                </a:lnTo>
                <a:lnTo>
                  <a:pt x="7242" y="1819"/>
                </a:lnTo>
                <a:lnTo>
                  <a:pt x="7242" y="1819"/>
                </a:lnTo>
                <a:lnTo>
                  <a:pt x="6217" y="2072"/>
                </a:lnTo>
                <a:lnTo>
                  <a:pt x="6693" y="1128"/>
                </a:lnTo>
                <a:lnTo>
                  <a:pt x="5749" y="1604"/>
                </a:lnTo>
                <a:lnTo>
                  <a:pt x="6002" y="579"/>
                </a:lnTo>
                <a:lnTo>
                  <a:pt x="5191" y="1253"/>
                </a:lnTo>
                <a:lnTo>
                  <a:pt x="5209" y="197"/>
                </a:lnTo>
                <a:lnTo>
                  <a:pt x="4565" y="1034"/>
                </a:lnTo>
                <a:lnTo>
                  <a:pt x="4351" y="0"/>
                </a:lnTo>
                <a:lnTo>
                  <a:pt x="3909" y="961"/>
                </a:lnTo>
                <a:lnTo>
                  <a:pt x="34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4">
            <a:extLst>
              <a:ext uri="{FF2B5EF4-FFF2-40B4-BE49-F238E27FC236}">
                <a16:creationId xmlns:a16="http://schemas.microsoft.com/office/drawing/2014/main" id="{EC40A632-46E8-D157-2829-6FC286D0CB9B}"/>
              </a:ext>
            </a:extLst>
          </p:cNvPr>
          <p:cNvSpPr/>
          <p:nvPr/>
        </p:nvSpPr>
        <p:spPr>
          <a:xfrm>
            <a:off x="767950" y="845400"/>
            <a:ext cx="4673400" cy="34527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34">
            <a:extLst>
              <a:ext uri="{FF2B5EF4-FFF2-40B4-BE49-F238E27FC236}">
                <a16:creationId xmlns:a16="http://schemas.microsoft.com/office/drawing/2014/main" id="{7637F301-7A1B-6BB6-E505-954D7BC74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0350" y="1024075"/>
            <a:ext cx="42852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  <a:buFont typeface="Arial"/>
            </a:pPr>
            <a:r>
              <a:rPr lang="en" err="1"/>
              <a:t>Quelques</a:t>
            </a:r>
            <a:r>
              <a:rPr lang="en"/>
              <a:t> </a:t>
            </a:r>
            <a:r>
              <a:rPr lang="en" err="1"/>
              <a:t>visuels</a:t>
            </a:r>
            <a:endParaRPr lang="fr-FR" err="1"/>
          </a:p>
        </p:txBody>
      </p:sp>
      <p:sp>
        <p:nvSpPr>
          <p:cNvPr id="2069" name="Google Shape;2069;p34">
            <a:extLst>
              <a:ext uri="{FF2B5EF4-FFF2-40B4-BE49-F238E27FC236}">
                <a16:creationId xmlns:a16="http://schemas.microsoft.com/office/drawing/2014/main" id="{312E3C44-4BEB-BF3C-1BFA-7D5637159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0350" y="2015875"/>
            <a:ext cx="4285200" cy="20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>
              <a:spcBef>
                <a:spcPts val="1000"/>
              </a:spcBef>
            </a:pPr>
            <a:r>
              <a:rPr lang="fr-FR" sz="2400" dirty="0"/>
              <a:t>Page d'accueil</a:t>
            </a:r>
          </a:p>
          <a:p>
            <a:r>
              <a:rPr lang="fr-FR" sz="2400" dirty="0"/>
              <a:t>Ma Map</a:t>
            </a:r>
          </a:p>
          <a:p>
            <a:r>
              <a:rPr lang="fr-FR" sz="2400" dirty="0"/>
              <a:t>Suivi des </a:t>
            </a:r>
            <a:r>
              <a:rPr lang="fr-FR" sz="2400" dirty="0" err="1"/>
              <a:t>moods</a:t>
            </a:r>
            <a:endParaRPr lang="fr-FR" sz="2400" dirty="0"/>
          </a:p>
          <a:p>
            <a:endParaRPr lang="fr-FR" sz="2400" dirty="0"/>
          </a:p>
          <a:p>
            <a:endParaRPr lang="en" dirty="0"/>
          </a:p>
        </p:txBody>
      </p:sp>
      <p:grpSp>
        <p:nvGrpSpPr>
          <p:cNvPr id="2073" name="Google Shape;2073;p34">
            <a:extLst>
              <a:ext uri="{FF2B5EF4-FFF2-40B4-BE49-F238E27FC236}">
                <a16:creationId xmlns:a16="http://schemas.microsoft.com/office/drawing/2014/main" id="{EBAB328A-0701-3639-88F8-9116AF23C0E5}"/>
              </a:ext>
            </a:extLst>
          </p:cNvPr>
          <p:cNvGrpSpPr/>
          <p:nvPr/>
        </p:nvGrpSpPr>
        <p:grpSpPr>
          <a:xfrm>
            <a:off x="2320276" y="4170528"/>
            <a:ext cx="1568759" cy="599726"/>
            <a:chOff x="3098501" y="5335253"/>
            <a:chExt cx="1568759" cy="599726"/>
          </a:xfrm>
        </p:grpSpPr>
        <p:sp>
          <p:nvSpPr>
            <p:cNvPr id="2074" name="Google Shape;2074;p34">
              <a:extLst>
                <a:ext uri="{FF2B5EF4-FFF2-40B4-BE49-F238E27FC236}">
                  <a16:creationId xmlns:a16="http://schemas.microsoft.com/office/drawing/2014/main" id="{02D8D70D-67A0-59F0-29F4-B46BE80A25E4}"/>
                </a:ext>
              </a:extLst>
            </p:cNvPr>
            <p:cNvSpPr/>
            <p:nvPr/>
          </p:nvSpPr>
          <p:spPr>
            <a:xfrm>
              <a:off x="3098501" y="5335253"/>
              <a:ext cx="1568759" cy="599726"/>
            </a:xfrm>
            <a:custGeom>
              <a:avLst/>
              <a:gdLst/>
              <a:ahLst/>
              <a:cxnLst/>
              <a:rect l="l" t="t" r="r" b="b"/>
              <a:pathLst>
                <a:path w="7834" h="2995" extrusionOk="0">
                  <a:moveTo>
                    <a:pt x="3917" y="1"/>
                  </a:moveTo>
                  <a:cubicBezTo>
                    <a:pt x="1755" y="1"/>
                    <a:pt x="0" y="670"/>
                    <a:pt x="0" y="1498"/>
                  </a:cubicBezTo>
                  <a:cubicBezTo>
                    <a:pt x="0" y="2321"/>
                    <a:pt x="1755" y="2995"/>
                    <a:pt x="3917" y="2995"/>
                  </a:cubicBezTo>
                  <a:cubicBezTo>
                    <a:pt x="6079" y="2995"/>
                    <a:pt x="7833" y="2321"/>
                    <a:pt x="7833" y="1498"/>
                  </a:cubicBezTo>
                  <a:cubicBezTo>
                    <a:pt x="7833" y="670"/>
                    <a:pt x="607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4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>
              <a:extLst>
                <a:ext uri="{FF2B5EF4-FFF2-40B4-BE49-F238E27FC236}">
                  <a16:creationId xmlns:a16="http://schemas.microsoft.com/office/drawing/2014/main" id="{CC42E9D0-3D30-990B-97DF-D6143E4ABADD}"/>
                </a:ext>
              </a:extLst>
            </p:cNvPr>
            <p:cNvSpPr/>
            <p:nvPr/>
          </p:nvSpPr>
          <p:spPr>
            <a:xfrm>
              <a:off x="3490189" y="5616999"/>
              <a:ext cx="749135" cy="200"/>
            </a:xfrm>
            <a:custGeom>
              <a:avLst/>
              <a:gdLst/>
              <a:ahLst/>
              <a:cxnLst/>
              <a:rect l="l" t="t" r="r" b="b"/>
              <a:pathLst>
                <a:path w="3741" h="1" fill="none" extrusionOk="0">
                  <a:moveTo>
                    <a:pt x="0" y="1"/>
                  </a:moveTo>
                  <a:lnTo>
                    <a:pt x="3741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>
              <a:extLst>
                <a:ext uri="{FF2B5EF4-FFF2-40B4-BE49-F238E27FC236}">
                  <a16:creationId xmlns:a16="http://schemas.microsoft.com/office/drawing/2014/main" id="{CF9C7854-9281-8FA5-D1F9-47122A761C51}"/>
                </a:ext>
              </a:extLst>
            </p:cNvPr>
            <p:cNvSpPr/>
            <p:nvPr/>
          </p:nvSpPr>
          <p:spPr>
            <a:xfrm>
              <a:off x="4135193" y="5513071"/>
              <a:ext cx="104130" cy="207251"/>
            </a:xfrm>
            <a:custGeom>
              <a:avLst/>
              <a:gdLst/>
              <a:ahLst/>
              <a:cxnLst/>
              <a:rect l="l" t="t" r="r" b="b"/>
              <a:pathLst>
                <a:path w="520" h="1035" fill="none" extrusionOk="0">
                  <a:moveTo>
                    <a:pt x="1" y="0"/>
                  </a:moveTo>
                  <a:lnTo>
                    <a:pt x="520" y="520"/>
                  </a:lnTo>
                  <a:lnTo>
                    <a:pt x="1" y="103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7" name="Google Shape;2077;p34">
            <a:extLst>
              <a:ext uri="{FF2B5EF4-FFF2-40B4-BE49-F238E27FC236}">
                <a16:creationId xmlns:a16="http://schemas.microsoft.com/office/drawing/2014/main" id="{23C55201-0742-B188-622A-A45BBFEF18DB}"/>
              </a:ext>
            </a:extLst>
          </p:cNvPr>
          <p:cNvSpPr/>
          <p:nvPr/>
        </p:nvSpPr>
        <p:spPr>
          <a:xfrm>
            <a:off x="178221" y="270263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46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F76A0F0-D279-C230-5759-754CE4D7AA6A}"/>
              </a:ext>
            </a:extLst>
          </p:cNvPr>
          <p:cNvSpPr txBox="1"/>
          <p:nvPr/>
        </p:nvSpPr>
        <p:spPr>
          <a:xfrm>
            <a:off x="540493" y="173730"/>
            <a:ext cx="74897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chemeClr val="accent6">
                    <a:lumMod val="95000"/>
                  </a:schemeClr>
                </a:solidFill>
                <a:latin typeface="Unbounded Medium"/>
                <a:sym typeface="Unbounded Medium"/>
              </a:rPr>
              <a:t>Page d'accueil</a:t>
            </a:r>
            <a:endParaRPr lang="fr-FR">
              <a:solidFill>
                <a:schemeClr val="accent6">
                  <a:lumMod val="95000"/>
                </a:schemeClr>
              </a:solidFill>
            </a:endParaRPr>
          </a:p>
        </p:txBody>
      </p:sp>
      <p:pic>
        <p:nvPicPr>
          <p:cNvPr id="7" name="Image 6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F4BD4BB9-9783-8582-0FD3-30B76DFD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49" y="697565"/>
            <a:ext cx="7090939" cy="42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78827-B3C3-9767-6BB6-63F19DA5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EDA97B5-F581-C194-0742-1D581D67DBF2}"/>
              </a:ext>
            </a:extLst>
          </p:cNvPr>
          <p:cNvSpPr txBox="1"/>
          <p:nvPr/>
        </p:nvSpPr>
        <p:spPr>
          <a:xfrm>
            <a:off x="540493" y="173730"/>
            <a:ext cx="74897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chemeClr val="accent6">
                    <a:lumMod val="95000"/>
                  </a:schemeClr>
                </a:solidFill>
                <a:latin typeface="Unbounded Medium"/>
                <a:sym typeface="Unbounded Medium"/>
              </a:rPr>
              <a:t>Ma </a:t>
            </a:r>
            <a:r>
              <a:rPr lang="fr-FR" sz="2800" err="1">
                <a:solidFill>
                  <a:schemeClr val="accent6">
                    <a:lumMod val="95000"/>
                  </a:schemeClr>
                </a:solidFill>
                <a:latin typeface="Unbounded Medium"/>
                <a:sym typeface="Unbounded Medium"/>
              </a:rPr>
              <a:t>Map</a:t>
            </a:r>
            <a:endParaRPr lang="fr-FR" err="1"/>
          </a:p>
        </p:txBody>
      </p:sp>
      <p:pic>
        <p:nvPicPr>
          <p:cNvPr id="2" name="Image 1" descr="Une image contenant texte, car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CF4BCCB-384A-A5A0-3513-0589617E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" y="697565"/>
            <a:ext cx="7249646" cy="4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AF7EE-7808-28AA-0413-3BB27601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61E697B-9B40-E52B-980E-82CB300673FD}"/>
              </a:ext>
            </a:extLst>
          </p:cNvPr>
          <p:cNvSpPr txBox="1"/>
          <p:nvPr/>
        </p:nvSpPr>
        <p:spPr>
          <a:xfrm>
            <a:off x="540493" y="173730"/>
            <a:ext cx="74897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chemeClr val="accent6">
                    <a:lumMod val="95000"/>
                  </a:schemeClr>
                </a:solidFill>
                <a:latin typeface="Unbounded Medium"/>
              </a:rPr>
              <a:t>Suivi des moods</a:t>
            </a:r>
          </a:p>
        </p:txBody>
      </p:sp>
      <p:pic>
        <p:nvPicPr>
          <p:cNvPr id="4" name="Image 3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F1FC1A99-702D-FB11-9C3C-20ACDDB6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8" y="706078"/>
            <a:ext cx="7785522" cy="42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5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32"/>
          <p:cNvSpPr txBox="1">
            <a:spLocks noGrp="1"/>
          </p:cNvSpPr>
          <p:nvPr>
            <p:ph type="title"/>
          </p:nvPr>
        </p:nvSpPr>
        <p:spPr>
          <a:xfrm>
            <a:off x="848639" y="719176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>
                <a:cs typeface="Arial"/>
              </a:rPr>
              <a:t>   </a:t>
            </a:r>
            <a:r>
              <a:rPr lang="en-US" sz="1700" b="1">
                <a:cs typeface="Arial"/>
              </a:rPr>
              <a:t>Distribution – Toucher </a:t>
            </a:r>
            <a:r>
              <a:rPr lang="en-US" sz="1700" b="1" err="1">
                <a:cs typeface="Arial"/>
              </a:rPr>
              <a:t>nos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utilisateurs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là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où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ils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sont</a:t>
            </a:r>
            <a:endParaRPr lang="en-US" sz="1700"/>
          </a:p>
          <a:p>
            <a:endParaRPr lang="en-US" sz="1700" b="1">
              <a:latin typeface="Arial"/>
              <a:cs typeface="Arial"/>
            </a:endParaRPr>
          </a:p>
        </p:txBody>
      </p:sp>
      <p:sp>
        <p:nvSpPr>
          <p:cNvPr id="2029" name="Google Shape;2029;p32"/>
          <p:cNvSpPr txBox="1"/>
          <p:nvPr/>
        </p:nvSpPr>
        <p:spPr>
          <a:xfrm>
            <a:off x="1009665" y="1578772"/>
            <a:ext cx="7711828" cy="47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Mode de distribution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</a:t>
            </a:r>
            <a:endParaRPr lang="en">
              <a:solidFill>
                <a:schemeClr val="dk1"/>
              </a:solidFill>
              <a:ea typeface="Chivo"/>
            </a:endParaRPr>
          </a:p>
          <a:p>
            <a:endParaRPr lang="en">
              <a:solidFill>
                <a:schemeClr val="dk1"/>
              </a:solidFill>
              <a:ea typeface="Chivo"/>
            </a:endParaRPr>
          </a:p>
        </p:txBody>
      </p:sp>
      <p:sp>
        <p:nvSpPr>
          <p:cNvPr id="2032" name="Google Shape;2032;p32"/>
          <p:cNvSpPr/>
          <p:nvPr/>
        </p:nvSpPr>
        <p:spPr>
          <a:xfrm>
            <a:off x="-126566" y="206435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2"/>
          <p:cNvSpPr/>
          <p:nvPr/>
        </p:nvSpPr>
        <p:spPr>
          <a:xfrm>
            <a:off x="8301871" y="85688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32"/>
          <p:cNvSpPr/>
          <p:nvPr/>
        </p:nvSpPr>
        <p:spPr>
          <a:xfrm>
            <a:off x="2971046" y="451918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91B9B7B-1928-8195-5602-DDA170B663DC}"/>
              </a:ext>
            </a:extLst>
          </p:cNvPr>
          <p:cNvSpPr txBox="1"/>
          <p:nvPr/>
        </p:nvSpPr>
        <p:spPr>
          <a:xfrm>
            <a:off x="851770" y="3767985"/>
            <a:ext cx="3463445" cy="990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350"/>
              </a:lnSpc>
            </a:pPr>
            <a:r>
              <a:rPr lang="en-US"/>
              <a:t>Application mobile (Android &amp; iOS) disponible via Play Stores &amp; App Stores​</a:t>
            </a:r>
            <a:endParaRPr lang="fr-FR"/>
          </a:p>
          <a:p>
            <a:pPr>
              <a:lnSpc>
                <a:spcPts val="1350"/>
              </a:lnSpc>
            </a:pPr>
            <a:r>
              <a:rPr lang="en-US"/>
              <a:t>​</a:t>
            </a:r>
          </a:p>
          <a:p>
            <a:pPr>
              <a:lnSpc>
                <a:spcPts val="1350"/>
              </a:lnSpc>
            </a:pPr>
            <a:endParaRPr lang="en-US"/>
          </a:p>
          <a:p>
            <a:pPr>
              <a:lnSpc>
                <a:spcPts val="1350"/>
              </a:lnSpc>
            </a:pPr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86581E-465E-801B-6967-57060898B396}"/>
              </a:ext>
            </a:extLst>
          </p:cNvPr>
          <p:cNvSpPr txBox="1"/>
          <p:nvPr/>
        </p:nvSpPr>
        <p:spPr>
          <a:xfrm>
            <a:off x="5259365" y="3744499"/>
            <a:ext cx="2743200" cy="521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095"/>
              </a:lnSpc>
            </a:pPr>
            <a:r>
              <a:rPr lang="en-US">
                <a:cs typeface="Segoe UI"/>
              </a:rPr>
              <a:t>Web app disponible sur navigateur (desktop/tablette)​​</a:t>
            </a:r>
          </a:p>
          <a:p>
            <a:pPr>
              <a:lnSpc>
                <a:spcPts val="1095"/>
              </a:lnSpc>
            </a:pPr>
            <a:r>
              <a:rPr lang="en-US">
                <a:cs typeface="Segoe UI"/>
              </a:rPr>
              <a:t>​</a:t>
            </a:r>
          </a:p>
        </p:txBody>
      </p:sp>
      <p:pic>
        <p:nvPicPr>
          <p:cNvPr id="5" name="Image 4" descr="Une image contenant Téléphone mobile, gadget, Appareil de communications portable, Appareil de communication&#10;&#10;Le contenu généré par l’IA peut être incorrect.">
            <a:extLst>
              <a:ext uri="{FF2B5EF4-FFF2-40B4-BE49-F238E27FC236}">
                <a16:creationId xmlns:a16="http://schemas.microsoft.com/office/drawing/2014/main" id="{46EEA116-FBF9-C8F2-BE70-861D2DC9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23" y="2137253"/>
            <a:ext cx="2770732" cy="1526610"/>
          </a:xfrm>
          <a:prstGeom prst="rect">
            <a:avLst/>
          </a:prstGeom>
        </p:spPr>
      </p:pic>
      <p:pic>
        <p:nvPicPr>
          <p:cNvPr id="6" name="Image 5" descr="Une image contenant texte, ordinateur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C7121E81-7F4F-AA46-0FCD-8DA20D28D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414" y="2066793"/>
            <a:ext cx="2841844" cy="16753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>
          <a:extLst>
            <a:ext uri="{FF2B5EF4-FFF2-40B4-BE49-F238E27FC236}">
              <a16:creationId xmlns:a16="http://schemas.microsoft.com/office/drawing/2014/main" id="{88252A40-463D-13A4-AF9D-B0D68630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2">
            <a:extLst>
              <a:ext uri="{FF2B5EF4-FFF2-40B4-BE49-F238E27FC236}">
                <a16:creationId xmlns:a16="http://schemas.microsoft.com/office/drawing/2014/main" id="{CE7F6A55-644E-7767-7C72-C66EC4F64226}"/>
              </a:ext>
            </a:extLst>
          </p:cNvPr>
          <p:cNvSpPr/>
          <p:nvPr/>
        </p:nvSpPr>
        <p:spPr>
          <a:xfrm>
            <a:off x="-126566" y="206435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32">
            <a:extLst>
              <a:ext uri="{FF2B5EF4-FFF2-40B4-BE49-F238E27FC236}">
                <a16:creationId xmlns:a16="http://schemas.microsoft.com/office/drawing/2014/main" id="{B659C106-338D-CD14-FDFA-B18D64104BBF}"/>
              </a:ext>
            </a:extLst>
          </p:cNvPr>
          <p:cNvSpPr/>
          <p:nvPr/>
        </p:nvSpPr>
        <p:spPr>
          <a:xfrm>
            <a:off x="8301871" y="85688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32">
            <a:extLst>
              <a:ext uri="{FF2B5EF4-FFF2-40B4-BE49-F238E27FC236}">
                <a16:creationId xmlns:a16="http://schemas.microsoft.com/office/drawing/2014/main" id="{14EE0B2C-CC21-C7D1-370B-1C22BA00C15C}"/>
              </a:ext>
            </a:extLst>
          </p:cNvPr>
          <p:cNvSpPr/>
          <p:nvPr/>
        </p:nvSpPr>
        <p:spPr>
          <a:xfrm>
            <a:off x="2971046" y="451918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29;p32">
            <a:extLst>
              <a:ext uri="{FF2B5EF4-FFF2-40B4-BE49-F238E27FC236}">
                <a16:creationId xmlns:a16="http://schemas.microsoft.com/office/drawing/2014/main" id="{814F10D9-E185-DF90-AD09-63F8E499F424}"/>
              </a:ext>
            </a:extLst>
          </p:cNvPr>
          <p:cNvSpPr txBox="1"/>
          <p:nvPr/>
        </p:nvSpPr>
        <p:spPr>
          <a:xfrm>
            <a:off x="1134925" y="2306845"/>
            <a:ext cx="7711828" cy="160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indent="-285750">
              <a:buFont typeface="Wingdings"/>
              <a:buChar char="Ø"/>
            </a:pP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Plateformes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de bien-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être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: </a:t>
            </a:r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Headspace, Petit </a:t>
            </a:r>
            <a:r>
              <a:rPr lang="en" b="1" err="1">
                <a:solidFill>
                  <a:schemeClr val="dk1"/>
                </a:solidFill>
                <a:ea typeface="Chivo"/>
                <a:sym typeface="Chivo"/>
              </a:rPr>
              <a:t>Bambou</a:t>
            </a:r>
            <a:endParaRPr lang="fr-FR" err="1">
              <a:solidFill>
                <a:schemeClr val="dk1"/>
              </a:solidFill>
            </a:endParaRPr>
          </a:p>
          <a:p>
            <a:endParaRPr lang="en" b="1">
              <a:solidFill>
                <a:schemeClr val="dk1"/>
              </a:solidFill>
              <a:ea typeface="Chivo"/>
            </a:endParaRPr>
          </a:p>
          <a:p>
            <a:pPr marL="285750" indent="-285750">
              <a:buFont typeface="Wingdings"/>
              <a:buChar char="Ø"/>
            </a:pP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Espaces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jeunesse / 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universités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: 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MoodMap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intégré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dans les </a:t>
            </a:r>
            <a:r>
              <a:rPr lang="en" b="1" err="1">
                <a:solidFill>
                  <a:schemeClr val="dk1"/>
                </a:solidFill>
                <a:ea typeface="Chivo"/>
                <a:sym typeface="Chivo"/>
              </a:rPr>
              <a:t>programmes</a:t>
            </a:r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 de bien-</a:t>
            </a:r>
            <a:r>
              <a:rPr lang="en" b="1" err="1">
                <a:solidFill>
                  <a:schemeClr val="dk1"/>
                </a:solidFill>
                <a:ea typeface="Chivo"/>
                <a:sym typeface="Chivo"/>
              </a:rPr>
              <a:t>être</a:t>
            </a:r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 </a:t>
            </a:r>
            <a:r>
              <a:rPr lang="en" b="1" err="1">
                <a:solidFill>
                  <a:schemeClr val="dk1"/>
                </a:solidFill>
                <a:ea typeface="Chivo"/>
                <a:sym typeface="Chivo"/>
              </a:rPr>
              <a:t>étudiant</a:t>
            </a:r>
            <a:endParaRPr lang="en" err="1">
              <a:solidFill>
                <a:schemeClr val="dk1"/>
              </a:solidFill>
            </a:endParaRPr>
          </a:p>
          <a:p>
            <a:endParaRPr lang="en" b="1">
              <a:solidFill>
                <a:schemeClr val="dk1"/>
              </a:solidFill>
              <a:ea typeface="Chivo"/>
            </a:endParaRPr>
          </a:p>
          <a:p>
            <a:pPr marL="285750" indent="-285750">
              <a:buFont typeface="Wingdings"/>
              <a:buChar char="Ø"/>
            </a:pP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Mutuelles et services RH : 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offre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</a:t>
            </a:r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B2B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pour la gestion du bien-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être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des </a:t>
            </a:r>
            <a:r>
              <a:rPr lang="en" err="1">
                <a:solidFill>
                  <a:schemeClr val="dk1"/>
                </a:solidFill>
                <a:ea typeface="Chivo"/>
                <a:sym typeface="Chivo"/>
              </a:rPr>
              <a:t>salariés</a:t>
            </a:r>
            <a:endParaRPr lang="en" err="1">
              <a:solidFill>
                <a:schemeClr val="dk1"/>
              </a:solidFill>
            </a:endParaRPr>
          </a:p>
          <a:p>
            <a:endParaRPr lang="en">
              <a:solidFill>
                <a:schemeClr val="dk1"/>
              </a:solidFill>
              <a:ea typeface="Chivo"/>
            </a:endParaRPr>
          </a:p>
        </p:txBody>
      </p:sp>
      <p:sp>
        <p:nvSpPr>
          <p:cNvPr id="6" name="Google Shape;2027;p32">
            <a:extLst>
              <a:ext uri="{FF2B5EF4-FFF2-40B4-BE49-F238E27FC236}">
                <a16:creationId xmlns:a16="http://schemas.microsoft.com/office/drawing/2014/main" id="{A86CAB62-4BCE-9A5E-4343-E2555AFD81DF}"/>
              </a:ext>
            </a:extLst>
          </p:cNvPr>
          <p:cNvSpPr txBox="1">
            <a:spLocks/>
          </p:cNvSpPr>
          <p:nvPr/>
        </p:nvSpPr>
        <p:spPr>
          <a:xfrm>
            <a:off x="848639" y="719176"/>
            <a:ext cx="7713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r>
              <a:rPr lang="en-US" sz="1700" b="1">
                <a:cs typeface="Arial"/>
              </a:rPr>
              <a:t>   Distribution – Toucher </a:t>
            </a:r>
            <a:r>
              <a:rPr lang="en-US" sz="1700" b="1" err="1">
                <a:cs typeface="Arial"/>
              </a:rPr>
              <a:t>nos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utilisateurs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là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où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ils</a:t>
            </a:r>
            <a:r>
              <a:rPr lang="en-US" sz="1700" b="1">
                <a:cs typeface="Arial"/>
              </a:rPr>
              <a:t> </a:t>
            </a:r>
            <a:r>
              <a:rPr lang="en-US" sz="1700" b="1" err="1">
                <a:cs typeface="Arial"/>
              </a:rPr>
              <a:t>sont</a:t>
            </a:r>
            <a:endParaRPr lang="en-US" sz="1700"/>
          </a:p>
          <a:p>
            <a:endParaRPr lang="en-US" sz="1700" b="1">
              <a:latin typeface="Arial"/>
              <a:cs typeface="Arial"/>
            </a:endParaRPr>
          </a:p>
        </p:txBody>
      </p:sp>
      <p:sp>
        <p:nvSpPr>
          <p:cNvPr id="8" name="Google Shape;2029;p32">
            <a:extLst>
              <a:ext uri="{FF2B5EF4-FFF2-40B4-BE49-F238E27FC236}">
                <a16:creationId xmlns:a16="http://schemas.microsoft.com/office/drawing/2014/main" id="{D8727E7F-C96A-13D6-5F6B-6B98F142AC85}"/>
              </a:ext>
            </a:extLst>
          </p:cNvPr>
          <p:cNvSpPr txBox="1"/>
          <p:nvPr/>
        </p:nvSpPr>
        <p:spPr>
          <a:xfrm>
            <a:off x="1009665" y="1578772"/>
            <a:ext cx="7711828" cy="47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2.  Types </a:t>
            </a:r>
            <a:r>
              <a:rPr lang="en" b="1" err="1">
                <a:solidFill>
                  <a:schemeClr val="dk1"/>
                </a:solidFill>
                <a:ea typeface="Chivo"/>
                <a:sym typeface="Chivo"/>
              </a:rPr>
              <a:t>d’enseignes</a:t>
            </a:r>
            <a:r>
              <a:rPr lang="en" b="1">
                <a:solidFill>
                  <a:schemeClr val="dk1"/>
                </a:solidFill>
                <a:ea typeface="Chivo"/>
                <a:sym typeface="Chivo"/>
              </a:rPr>
              <a:t> / </a:t>
            </a:r>
            <a:r>
              <a:rPr lang="en" b="1" err="1">
                <a:solidFill>
                  <a:schemeClr val="dk1"/>
                </a:solidFill>
                <a:ea typeface="Chivo"/>
                <a:sym typeface="Chivo"/>
              </a:rPr>
              <a:t>partenariats</a:t>
            </a:r>
            <a:r>
              <a:rPr lang="en">
                <a:solidFill>
                  <a:schemeClr val="dk1"/>
                </a:solidFill>
                <a:ea typeface="Chivo"/>
                <a:sym typeface="Chivo"/>
              </a:rPr>
              <a:t> </a:t>
            </a:r>
            <a:endParaRPr lang="en">
              <a:solidFill>
                <a:schemeClr val="dk1"/>
              </a:solidFill>
              <a:ea typeface="Chivo"/>
            </a:endParaRPr>
          </a:p>
        </p:txBody>
      </p:sp>
    </p:spTree>
    <p:extLst>
      <p:ext uri="{BB962C8B-B14F-4D97-AF65-F5344CB8AC3E}">
        <p14:creationId xmlns:p14="http://schemas.microsoft.com/office/powerpoint/2010/main" val="186568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33"/>
          <p:cNvSpPr txBox="1">
            <a:spLocks noGrp="1"/>
          </p:cNvSpPr>
          <p:nvPr>
            <p:ph type="title" idx="15"/>
          </p:nvPr>
        </p:nvSpPr>
        <p:spPr>
          <a:xfrm>
            <a:off x="547010" y="688156"/>
            <a:ext cx="8048011" cy="59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900"/>
              <a:t> Communication – </a:t>
            </a:r>
            <a:r>
              <a:rPr lang="en" sz="1900" err="1"/>
              <a:t>Créer</a:t>
            </a:r>
            <a:r>
              <a:rPr lang="en" sz="1900"/>
              <a:t> un lien </a:t>
            </a:r>
            <a:r>
              <a:rPr lang="en" sz="1900" err="1"/>
              <a:t>émotionnel</a:t>
            </a:r>
            <a:r>
              <a:rPr lang="en" sz="1900"/>
              <a:t> et viral</a:t>
            </a:r>
          </a:p>
          <a:p>
            <a:endParaRPr lang="en" sz="1900" b="1"/>
          </a:p>
        </p:txBody>
      </p:sp>
      <p:sp>
        <p:nvSpPr>
          <p:cNvPr id="2058" name="Google Shape;2058;p33"/>
          <p:cNvSpPr/>
          <p:nvPr/>
        </p:nvSpPr>
        <p:spPr>
          <a:xfrm>
            <a:off x="-126579" y="257175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33"/>
          <p:cNvSpPr/>
          <p:nvPr/>
        </p:nvSpPr>
        <p:spPr>
          <a:xfrm>
            <a:off x="7664471" y="414328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33"/>
          <p:cNvSpPr/>
          <p:nvPr/>
        </p:nvSpPr>
        <p:spPr>
          <a:xfrm>
            <a:off x="8182434" y="1000396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B4F0247-749B-5FFE-2F72-F1CCF396F169}"/>
              </a:ext>
            </a:extLst>
          </p:cNvPr>
          <p:cNvSpPr txBox="1"/>
          <p:nvPr/>
        </p:nvSpPr>
        <p:spPr>
          <a:xfrm>
            <a:off x="709523" y="1426593"/>
            <a:ext cx="7476944" cy="3000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Slogan</a:t>
            </a:r>
            <a:r>
              <a:rPr lang="en-US"/>
              <a:t> : </a:t>
            </a:r>
            <a:r>
              <a:rPr lang="en-US" i="1"/>
              <a:t>“</a:t>
            </a:r>
            <a:r>
              <a:rPr lang="en-US" b="1" i="1" err="1"/>
              <a:t>MoodMap</a:t>
            </a:r>
            <a:r>
              <a:rPr lang="en-US" i="1"/>
              <a:t> – </a:t>
            </a:r>
            <a:r>
              <a:rPr lang="en-US" i="1" err="1"/>
              <a:t>Cartographiez</a:t>
            </a:r>
            <a:r>
              <a:rPr lang="en-US" i="1"/>
              <a:t> </a:t>
            </a:r>
            <a:r>
              <a:rPr lang="en-US" i="1" err="1"/>
              <a:t>vos</a:t>
            </a:r>
            <a:r>
              <a:rPr lang="en-US" i="1"/>
              <a:t> </a:t>
            </a:r>
            <a:r>
              <a:rPr lang="en-US" i="1" err="1"/>
              <a:t>émotions</a:t>
            </a:r>
            <a:r>
              <a:rPr lang="en-US" i="1"/>
              <a:t>, </a:t>
            </a:r>
            <a:r>
              <a:rPr lang="en-US" i="1" err="1"/>
              <a:t>connectez</a:t>
            </a:r>
            <a:r>
              <a:rPr lang="en-US" i="1"/>
              <a:t> </a:t>
            </a:r>
            <a:r>
              <a:rPr lang="en-US" i="1" err="1"/>
              <a:t>vos</a:t>
            </a:r>
            <a:r>
              <a:rPr lang="en-US" i="1"/>
              <a:t> </a:t>
            </a:r>
            <a:r>
              <a:rPr lang="en-US" i="1" err="1"/>
              <a:t>ressentis</a:t>
            </a:r>
            <a:r>
              <a:rPr lang="en-US" i="1"/>
              <a:t>.”</a:t>
            </a:r>
            <a:endParaRPr lang="fr-FR"/>
          </a:p>
          <a:p>
            <a:pPr>
              <a:lnSpc>
                <a:spcPct val="150000"/>
              </a:lnSpc>
            </a:pPr>
            <a:endParaRPr lang="en-US" i="1"/>
          </a:p>
          <a:p>
            <a:pPr>
              <a:lnSpc>
                <a:spcPct val="150000"/>
              </a:lnSpc>
            </a:pPr>
            <a:r>
              <a:rPr lang="en-US" b="1"/>
              <a:t>Supports de </a:t>
            </a:r>
            <a:r>
              <a:rPr lang="en-US" b="1" err="1"/>
              <a:t>publicité</a:t>
            </a:r>
            <a:r>
              <a:rPr lang="en-US" b="1"/>
              <a:t> 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/>
              <a:t>   🎥 </a:t>
            </a:r>
            <a:r>
              <a:rPr lang="en-US" err="1">
                <a:ea typeface="Calibri"/>
              </a:rPr>
              <a:t>Vidéos</a:t>
            </a:r>
            <a:r>
              <a:rPr lang="en-US">
                <a:ea typeface="Calibri"/>
              </a:rPr>
              <a:t> </a:t>
            </a:r>
            <a:r>
              <a:rPr lang="en-US" err="1">
                <a:ea typeface="Calibri"/>
              </a:rPr>
              <a:t>courtes</a:t>
            </a:r>
            <a:r>
              <a:rPr lang="en-US">
                <a:ea typeface="Calibri"/>
              </a:rPr>
              <a:t> Reels/TikTok (storytelling </a:t>
            </a:r>
            <a:r>
              <a:rPr lang="en-US" err="1">
                <a:ea typeface="Calibri"/>
              </a:rPr>
              <a:t>autour</a:t>
            </a:r>
            <a:r>
              <a:rPr lang="en-US">
                <a:ea typeface="Calibri"/>
              </a:rPr>
              <a:t> </a:t>
            </a:r>
            <a:r>
              <a:rPr lang="en-US" err="1">
                <a:ea typeface="Calibri"/>
              </a:rPr>
              <a:t>d’une</a:t>
            </a:r>
            <a:r>
              <a:rPr lang="en-US">
                <a:ea typeface="Calibri"/>
              </a:rPr>
              <a:t> </a:t>
            </a:r>
            <a:r>
              <a:rPr lang="en-US" err="1">
                <a:ea typeface="Calibri"/>
              </a:rPr>
              <a:t>journée</a:t>
            </a:r>
            <a:r>
              <a:rPr lang="en-US">
                <a:ea typeface="Calibri"/>
              </a:rPr>
              <a:t> </a:t>
            </a:r>
            <a:r>
              <a:rPr lang="en-US" err="1">
                <a:ea typeface="Calibri"/>
              </a:rPr>
              <a:t>émotionnelle</a:t>
            </a:r>
            <a:r>
              <a:rPr lang="en-US">
                <a:ea typeface="Calibri"/>
              </a:rPr>
              <a:t>)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/>
              <a:t>   📱 </a:t>
            </a:r>
            <a:r>
              <a:rPr lang="en-US" err="1"/>
              <a:t>Publicités</a:t>
            </a:r>
            <a:r>
              <a:rPr lang="en-US"/>
              <a:t> </a:t>
            </a:r>
            <a:r>
              <a:rPr lang="en-US" err="1"/>
              <a:t>sociales</a:t>
            </a:r>
            <a:r>
              <a:rPr lang="en-US"/>
              <a:t> (Instagram/TikTok/Snapchat) </a:t>
            </a:r>
          </a:p>
          <a:p>
            <a:pPr>
              <a:lnSpc>
                <a:spcPct val="200000"/>
              </a:lnSpc>
            </a:pPr>
            <a:r>
              <a:rPr lang="en-US"/>
              <a:t>      🎧 </a:t>
            </a:r>
            <a:r>
              <a:rPr lang="en-US" err="1"/>
              <a:t>Partenariats</a:t>
            </a:r>
            <a:r>
              <a:rPr lang="en-US"/>
              <a:t> podcasts bien-</a:t>
            </a:r>
            <a:r>
              <a:rPr lang="en-US" err="1"/>
              <a:t>être</a:t>
            </a:r>
            <a:r>
              <a:rPr lang="en-US"/>
              <a:t> / </a:t>
            </a:r>
            <a:r>
              <a:rPr lang="en-US" err="1"/>
              <a:t>publicité</a:t>
            </a:r>
            <a:r>
              <a:rPr lang="en-US"/>
              <a:t> audio sur Spotify</a:t>
            </a:r>
          </a:p>
          <a:p>
            <a:pPr>
              <a:lnSpc>
                <a:spcPct val="200000"/>
              </a:lnSpc>
            </a:pPr>
            <a:r>
              <a:rPr lang="en-US"/>
              <a:t>      ✍️ Articles SEO sur blogs lifestyle / santé </a:t>
            </a:r>
            <a:r>
              <a:rPr lang="en-US" err="1"/>
              <a:t>mentale</a:t>
            </a:r>
            <a:endParaRPr lang="en-US"/>
          </a:p>
          <a:p>
            <a:pPr lvl="1"/>
            <a:endParaRPr lang="en-US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>
          <a:extLst>
            <a:ext uri="{FF2B5EF4-FFF2-40B4-BE49-F238E27FC236}">
              <a16:creationId xmlns:a16="http://schemas.microsoft.com/office/drawing/2014/main" id="{D05AC899-DDAF-36C3-FCA7-C0067835A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33">
            <a:extLst>
              <a:ext uri="{FF2B5EF4-FFF2-40B4-BE49-F238E27FC236}">
                <a16:creationId xmlns:a16="http://schemas.microsoft.com/office/drawing/2014/main" id="{C29B12FA-4DA6-75BC-49AA-C152F50248EC}"/>
              </a:ext>
            </a:extLst>
          </p:cNvPr>
          <p:cNvSpPr/>
          <p:nvPr/>
        </p:nvSpPr>
        <p:spPr>
          <a:xfrm>
            <a:off x="-136367" y="2644329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33">
            <a:extLst>
              <a:ext uri="{FF2B5EF4-FFF2-40B4-BE49-F238E27FC236}">
                <a16:creationId xmlns:a16="http://schemas.microsoft.com/office/drawing/2014/main" id="{F1D65B85-B35F-AF6B-47E9-7217946751BF}"/>
              </a:ext>
            </a:extLst>
          </p:cNvPr>
          <p:cNvSpPr/>
          <p:nvPr/>
        </p:nvSpPr>
        <p:spPr>
          <a:xfrm>
            <a:off x="7564685" y="414328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33">
            <a:extLst>
              <a:ext uri="{FF2B5EF4-FFF2-40B4-BE49-F238E27FC236}">
                <a16:creationId xmlns:a16="http://schemas.microsoft.com/office/drawing/2014/main" id="{68B893FF-B523-E6E5-D1B3-73F71B0E92B8}"/>
              </a:ext>
            </a:extLst>
          </p:cNvPr>
          <p:cNvSpPr/>
          <p:nvPr/>
        </p:nvSpPr>
        <p:spPr>
          <a:xfrm>
            <a:off x="8182434" y="1000396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B6C0E7-CF97-D441-804F-7DF386F3D172}"/>
              </a:ext>
            </a:extLst>
          </p:cNvPr>
          <p:cNvSpPr txBox="1"/>
          <p:nvPr/>
        </p:nvSpPr>
        <p:spPr>
          <a:xfrm>
            <a:off x="551544" y="1535793"/>
            <a:ext cx="38680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  </a:t>
            </a:r>
            <a:r>
              <a:rPr lang="en-US" b="1" err="1"/>
              <a:t>Personnification</a:t>
            </a:r>
            <a:r>
              <a:rPr lang="en-US"/>
              <a:t> de </a:t>
            </a:r>
            <a:r>
              <a:rPr lang="en-US" err="1"/>
              <a:t>MoodMap</a:t>
            </a:r>
            <a:endParaRPr lang="fr-FR" err="1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73D596-2059-4142-F22E-92A9E18FB261}"/>
              </a:ext>
            </a:extLst>
          </p:cNvPr>
          <p:cNvSpPr txBox="1"/>
          <p:nvPr/>
        </p:nvSpPr>
        <p:spPr>
          <a:xfrm>
            <a:off x="796471" y="1953079"/>
            <a:ext cx="7560126" cy="17490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b="1" dirty="0"/>
              <a:t>Moodi</a:t>
            </a:r>
            <a:r>
              <a:rPr lang="en-US" dirty="0"/>
              <a:t>, </a:t>
            </a:r>
            <a:r>
              <a:rPr lang="en-US" dirty="0" err="1"/>
              <a:t>l’avatar</a:t>
            </a:r>
            <a:r>
              <a:rPr lang="en-US" dirty="0"/>
              <a:t> </a:t>
            </a:r>
            <a:r>
              <a:rPr lang="en-US" dirty="0" err="1"/>
              <a:t>émotionnel</a:t>
            </a:r>
            <a:r>
              <a:rPr lang="en-US" dirty="0"/>
              <a:t> </a:t>
            </a:r>
            <a:endParaRPr lang="fr-FR" dirty="0"/>
          </a:p>
          <a:p>
            <a:pPr marL="285750" lvl="2" indent="-285750">
              <a:lnSpc>
                <a:spcPct val="200000"/>
              </a:lnSpc>
              <a:buFont typeface="Wingdings"/>
              <a:buChar char="Ø"/>
            </a:pPr>
            <a:r>
              <a:rPr lang="en-US" dirty="0" err="1"/>
              <a:t>Reflète</a:t>
            </a:r>
            <a:r>
              <a:rPr lang="en-US" dirty="0"/>
              <a:t> </a:t>
            </a:r>
            <a:r>
              <a:rPr lang="en-US" dirty="0" err="1"/>
              <a:t>visuellement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humeur</a:t>
            </a:r>
            <a:endParaRPr lang="en-US" dirty="0"/>
          </a:p>
          <a:p>
            <a:pPr marL="285750" lvl="2" indent="-285750">
              <a:lnSpc>
                <a:spcPct val="200000"/>
              </a:lnSpc>
              <a:buFont typeface="Wingdings"/>
              <a:buChar char="Ø"/>
            </a:pPr>
            <a:r>
              <a:rPr lang="en-US" dirty="0" err="1"/>
              <a:t>Envoie</a:t>
            </a:r>
            <a:r>
              <a:rPr lang="en-US" dirty="0"/>
              <a:t> des messages </a:t>
            </a:r>
            <a:r>
              <a:rPr lang="en-US" dirty="0" err="1"/>
              <a:t>d'encouragement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</a:t>
            </a:r>
            <a:r>
              <a:rPr lang="en-US" dirty="0" err="1"/>
              <a:t>réflexion</a:t>
            </a:r>
            <a:endParaRPr lang="en-US" dirty="0"/>
          </a:p>
          <a:p>
            <a:pPr marL="285750" lvl="2" indent="-285750">
              <a:lnSpc>
                <a:spcPct val="200000"/>
              </a:lnSpc>
              <a:buFont typeface="Wingdings"/>
              <a:buChar char="Ø"/>
            </a:pPr>
            <a:r>
              <a:rPr lang="en-US" dirty="0" err="1"/>
              <a:t>Devient</a:t>
            </a:r>
            <a:r>
              <a:rPr lang="en-US" dirty="0"/>
              <a:t> un </a:t>
            </a:r>
            <a:r>
              <a:rPr lang="en-US" b="1" dirty="0" err="1"/>
              <a:t>compagnon</a:t>
            </a:r>
            <a:r>
              <a:rPr lang="en-US" b="1" dirty="0"/>
              <a:t> </a:t>
            </a:r>
            <a:r>
              <a:rPr lang="en-US" b="1" dirty="0" err="1"/>
              <a:t>émotionnel</a:t>
            </a:r>
            <a:r>
              <a:rPr lang="en-US" dirty="0"/>
              <a:t> </a:t>
            </a:r>
            <a:r>
              <a:rPr lang="en-US" dirty="0" err="1"/>
              <a:t>fidèle</a:t>
            </a:r>
            <a:endParaRPr lang="en-US" dirty="0"/>
          </a:p>
        </p:txBody>
      </p:sp>
      <p:sp>
        <p:nvSpPr>
          <p:cNvPr id="7" name="Google Shape;2044;p33">
            <a:extLst>
              <a:ext uri="{FF2B5EF4-FFF2-40B4-BE49-F238E27FC236}">
                <a16:creationId xmlns:a16="http://schemas.microsoft.com/office/drawing/2014/main" id="{CEA28C39-FC2D-87F4-74B7-1D094BC5BA67}"/>
              </a:ext>
            </a:extLst>
          </p:cNvPr>
          <p:cNvSpPr txBox="1">
            <a:spLocks/>
          </p:cNvSpPr>
          <p:nvPr/>
        </p:nvSpPr>
        <p:spPr>
          <a:xfrm>
            <a:off x="547010" y="688156"/>
            <a:ext cx="8048011" cy="5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 Medium"/>
              <a:buNone/>
              <a:defRPr sz="2800" b="0" i="0" u="none" strike="noStrike" cap="none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r>
              <a:rPr lang="en" sz="1900" b="1"/>
              <a:t>📢 </a:t>
            </a:r>
            <a:r>
              <a:rPr lang="en" sz="1900"/>
              <a:t>Communication – </a:t>
            </a:r>
            <a:r>
              <a:rPr lang="en" sz="1900" err="1"/>
              <a:t>Créer</a:t>
            </a:r>
            <a:r>
              <a:rPr lang="en" sz="1900"/>
              <a:t> un lien </a:t>
            </a:r>
            <a:r>
              <a:rPr lang="en" sz="1900" err="1"/>
              <a:t>émotionnel</a:t>
            </a:r>
            <a:r>
              <a:rPr lang="en" sz="1900"/>
              <a:t> et viral</a:t>
            </a:r>
          </a:p>
          <a:p>
            <a:endParaRPr lang="en" sz="1900" b="1"/>
          </a:p>
        </p:txBody>
      </p:sp>
    </p:spTree>
    <p:extLst>
      <p:ext uri="{BB962C8B-B14F-4D97-AF65-F5344CB8AC3E}">
        <p14:creationId xmlns:p14="http://schemas.microsoft.com/office/powerpoint/2010/main" val="575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>
          <a:extLst>
            <a:ext uri="{FF2B5EF4-FFF2-40B4-BE49-F238E27FC236}">
              <a16:creationId xmlns:a16="http://schemas.microsoft.com/office/drawing/2014/main" id="{B7BA4E23-A3C5-0C27-5A9C-6440CB85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4">
            <a:extLst>
              <a:ext uri="{FF2B5EF4-FFF2-40B4-BE49-F238E27FC236}">
                <a16:creationId xmlns:a16="http://schemas.microsoft.com/office/drawing/2014/main" id="{E8B2D01C-0F1C-A28C-2C71-42422F850659}"/>
              </a:ext>
            </a:extLst>
          </p:cNvPr>
          <p:cNvSpPr/>
          <p:nvPr/>
        </p:nvSpPr>
        <p:spPr>
          <a:xfrm>
            <a:off x="3960047" y="421562"/>
            <a:ext cx="1224004" cy="1223734"/>
          </a:xfrm>
          <a:custGeom>
            <a:avLst/>
            <a:gdLst/>
            <a:ahLst/>
            <a:cxnLst/>
            <a:rect l="l" t="t" r="r" b="b"/>
            <a:pathLst>
              <a:path w="5763" h="5762" extrusionOk="0">
                <a:moveTo>
                  <a:pt x="2879" y="0"/>
                </a:moveTo>
                <a:lnTo>
                  <a:pt x="2879" y="0"/>
                </a:lnTo>
                <a:cubicBezTo>
                  <a:pt x="2879" y="3"/>
                  <a:pt x="2879" y="6"/>
                  <a:pt x="2879" y="8"/>
                </a:cubicBezTo>
                <a:lnTo>
                  <a:pt x="2879" y="8"/>
                </a:lnTo>
                <a:cubicBezTo>
                  <a:pt x="2879" y="6"/>
                  <a:pt x="2879" y="3"/>
                  <a:pt x="2879" y="0"/>
                </a:cubicBezTo>
                <a:close/>
                <a:moveTo>
                  <a:pt x="2879" y="8"/>
                </a:moveTo>
                <a:cubicBezTo>
                  <a:pt x="2879" y="1596"/>
                  <a:pt x="1590" y="2883"/>
                  <a:pt x="1" y="2883"/>
                </a:cubicBezTo>
                <a:cubicBezTo>
                  <a:pt x="1590" y="2883"/>
                  <a:pt x="2879" y="4166"/>
                  <a:pt x="2879" y="5754"/>
                </a:cubicBezTo>
                <a:lnTo>
                  <a:pt x="2879" y="5754"/>
                </a:lnTo>
                <a:cubicBezTo>
                  <a:pt x="2884" y="4166"/>
                  <a:pt x="4173" y="2879"/>
                  <a:pt x="5762" y="2879"/>
                </a:cubicBezTo>
                <a:cubicBezTo>
                  <a:pt x="4173" y="2879"/>
                  <a:pt x="2884" y="1596"/>
                  <a:pt x="2879" y="8"/>
                </a:cubicBezTo>
                <a:close/>
                <a:moveTo>
                  <a:pt x="2879" y="5754"/>
                </a:moveTo>
                <a:cubicBezTo>
                  <a:pt x="2879" y="5756"/>
                  <a:pt x="2879" y="5759"/>
                  <a:pt x="2879" y="5762"/>
                </a:cubicBezTo>
                <a:cubicBezTo>
                  <a:pt x="2879" y="5759"/>
                  <a:pt x="2879" y="5756"/>
                  <a:pt x="2879" y="5754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34">
            <a:extLst>
              <a:ext uri="{FF2B5EF4-FFF2-40B4-BE49-F238E27FC236}">
                <a16:creationId xmlns:a16="http://schemas.microsoft.com/office/drawing/2014/main" id="{C9F9E459-F094-942C-C056-2F441F72D285}"/>
              </a:ext>
            </a:extLst>
          </p:cNvPr>
          <p:cNvSpPr/>
          <p:nvPr/>
        </p:nvSpPr>
        <p:spPr>
          <a:xfrm>
            <a:off x="119850" y="111550"/>
            <a:ext cx="2319829" cy="2319630"/>
          </a:xfrm>
          <a:custGeom>
            <a:avLst/>
            <a:gdLst/>
            <a:ahLst/>
            <a:cxnLst/>
            <a:rect l="l" t="t" r="r" b="b"/>
            <a:pathLst>
              <a:path w="7822" h="7821" extrusionOk="0">
                <a:moveTo>
                  <a:pt x="3467" y="0"/>
                </a:moveTo>
                <a:lnTo>
                  <a:pt x="3252" y="1034"/>
                </a:lnTo>
                <a:lnTo>
                  <a:pt x="2609" y="197"/>
                </a:lnTo>
                <a:lnTo>
                  <a:pt x="2630" y="1253"/>
                </a:lnTo>
                <a:lnTo>
                  <a:pt x="1815" y="579"/>
                </a:lnTo>
                <a:lnTo>
                  <a:pt x="2069" y="1604"/>
                </a:lnTo>
                <a:lnTo>
                  <a:pt x="1125" y="1128"/>
                </a:lnTo>
                <a:lnTo>
                  <a:pt x="1601" y="2072"/>
                </a:lnTo>
                <a:lnTo>
                  <a:pt x="576" y="1819"/>
                </a:lnTo>
                <a:lnTo>
                  <a:pt x="1249" y="2630"/>
                </a:lnTo>
                <a:lnTo>
                  <a:pt x="194" y="2612"/>
                </a:lnTo>
                <a:lnTo>
                  <a:pt x="194" y="2612"/>
                </a:lnTo>
                <a:lnTo>
                  <a:pt x="1030" y="3256"/>
                </a:lnTo>
                <a:lnTo>
                  <a:pt x="1" y="3470"/>
                </a:lnTo>
                <a:lnTo>
                  <a:pt x="957" y="3912"/>
                </a:lnTo>
                <a:lnTo>
                  <a:pt x="1" y="4350"/>
                </a:lnTo>
                <a:lnTo>
                  <a:pt x="1030" y="4569"/>
                </a:lnTo>
                <a:lnTo>
                  <a:pt x="194" y="5212"/>
                </a:lnTo>
                <a:lnTo>
                  <a:pt x="1249" y="5191"/>
                </a:lnTo>
                <a:lnTo>
                  <a:pt x="576" y="6006"/>
                </a:lnTo>
                <a:lnTo>
                  <a:pt x="576" y="6006"/>
                </a:lnTo>
                <a:lnTo>
                  <a:pt x="1601" y="5753"/>
                </a:lnTo>
                <a:lnTo>
                  <a:pt x="1125" y="6692"/>
                </a:lnTo>
                <a:lnTo>
                  <a:pt x="1125" y="6692"/>
                </a:lnTo>
                <a:lnTo>
                  <a:pt x="2069" y="6220"/>
                </a:lnTo>
                <a:lnTo>
                  <a:pt x="1815" y="7241"/>
                </a:lnTo>
                <a:lnTo>
                  <a:pt x="1815" y="7241"/>
                </a:lnTo>
                <a:lnTo>
                  <a:pt x="2630" y="6568"/>
                </a:lnTo>
                <a:lnTo>
                  <a:pt x="2609" y="7627"/>
                </a:lnTo>
                <a:lnTo>
                  <a:pt x="3252" y="6786"/>
                </a:lnTo>
                <a:lnTo>
                  <a:pt x="3467" y="7820"/>
                </a:lnTo>
                <a:lnTo>
                  <a:pt x="3909" y="6864"/>
                </a:lnTo>
                <a:lnTo>
                  <a:pt x="4351" y="7820"/>
                </a:lnTo>
                <a:lnTo>
                  <a:pt x="4565" y="6786"/>
                </a:lnTo>
                <a:lnTo>
                  <a:pt x="5209" y="7627"/>
                </a:lnTo>
                <a:lnTo>
                  <a:pt x="5191" y="6568"/>
                </a:lnTo>
                <a:lnTo>
                  <a:pt x="6002" y="7241"/>
                </a:lnTo>
                <a:lnTo>
                  <a:pt x="5749" y="6220"/>
                </a:lnTo>
                <a:lnTo>
                  <a:pt x="6693" y="6692"/>
                </a:lnTo>
                <a:lnTo>
                  <a:pt x="6217" y="5753"/>
                </a:lnTo>
                <a:lnTo>
                  <a:pt x="7242" y="6006"/>
                </a:lnTo>
                <a:lnTo>
                  <a:pt x="6568" y="5191"/>
                </a:lnTo>
                <a:lnTo>
                  <a:pt x="6568" y="5191"/>
                </a:lnTo>
                <a:lnTo>
                  <a:pt x="7624" y="5212"/>
                </a:lnTo>
                <a:lnTo>
                  <a:pt x="6787" y="4569"/>
                </a:lnTo>
                <a:lnTo>
                  <a:pt x="7821" y="4350"/>
                </a:lnTo>
                <a:lnTo>
                  <a:pt x="6860" y="3912"/>
                </a:lnTo>
                <a:lnTo>
                  <a:pt x="7821" y="3470"/>
                </a:lnTo>
                <a:lnTo>
                  <a:pt x="6787" y="3256"/>
                </a:lnTo>
                <a:lnTo>
                  <a:pt x="7624" y="2612"/>
                </a:lnTo>
                <a:lnTo>
                  <a:pt x="7624" y="2612"/>
                </a:lnTo>
                <a:lnTo>
                  <a:pt x="6568" y="2630"/>
                </a:lnTo>
                <a:lnTo>
                  <a:pt x="7242" y="1819"/>
                </a:lnTo>
                <a:lnTo>
                  <a:pt x="7242" y="1819"/>
                </a:lnTo>
                <a:lnTo>
                  <a:pt x="6217" y="2072"/>
                </a:lnTo>
                <a:lnTo>
                  <a:pt x="6693" y="1128"/>
                </a:lnTo>
                <a:lnTo>
                  <a:pt x="5749" y="1604"/>
                </a:lnTo>
                <a:lnTo>
                  <a:pt x="6002" y="579"/>
                </a:lnTo>
                <a:lnTo>
                  <a:pt x="5191" y="1253"/>
                </a:lnTo>
                <a:lnTo>
                  <a:pt x="5209" y="197"/>
                </a:lnTo>
                <a:lnTo>
                  <a:pt x="4565" y="1034"/>
                </a:lnTo>
                <a:lnTo>
                  <a:pt x="4351" y="0"/>
                </a:lnTo>
                <a:lnTo>
                  <a:pt x="3909" y="961"/>
                </a:lnTo>
                <a:lnTo>
                  <a:pt x="34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34">
            <a:extLst>
              <a:ext uri="{FF2B5EF4-FFF2-40B4-BE49-F238E27FC236}">
                <a16:creationId xmlns:a16="http://schemas.microsoft.com/office/drawing/2014/main" id="{74EEB5DF-4A62-5D16-E3DD-0239101DC578}"/>
              </a:ext>
            </a:extLst>
          </p:cNvPr>
          <p:cNvSpPr/>
          <p:nvPr/>
        </p:nvSpPr>
        <p:spPr>
          <a:xfrm>
            <a:off x="767950" y="845400"/>
            <a:ext cx="4673400" cy="3452700"/>
          </a:xfrm>
          <a:prstGeom prst="roundRect">
            <a:avLst>
              <a:gd name="adj" fmla="val 6077"/>
            </a:avLst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34">
            <a:extLst>
              <a:ext uri="{FF2B5EF4-FFF2-40B4-BE49-F238E27FC236}">
                <a16:creationId xmlns:a16="http://schemas.microsoft.com/office/drawing/2014/main" id="{DC8DE7DA-201B-5AB9-5C41-1A308D9B8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0350" y="1024075"/>
            <a:ext cx="42852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  <a:buFont typeface="Arial"/>
            </a:pPr>
            <a:r>
              <a:rPr lang="en" dirty="0"/>
              <a:t>Conclusion</a:t>
            </a:r>
            <a:endParaRPr lang="fr-FR" dirty="0"/>
          </a:p>
        </p:txBody>
      </p:sp>
      <p:sp>
        <p:nvSpPr>
          <p:cNvPr id="2069" name="Google Shape;2069;p34">
            <a:extLst>
              <a:ext uri="{FF2B5EF4-FFF2-40B4-BE49-F238E27FC236}">
                <a16:creationId xmlns:a16="http://schemas.microsoft.com/office/drawing/2014/main" id="{3AE9FB85-C2E1-1D82-0ED5-E73E33388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2050" y="1671533"/>
            <a:ext cx="4285200" cy="20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>
              <a:spcBef>
                <a:spcPts val="1000"/>
              </a:spcBef>
            </a:pPr>
            <a:r>
              <a:rPr lang="fr-FR" sz="2400" dirty="0"/>
              <a:t>App innovante</a:t>
            </a:r>
          </a:p>
          <a:p>
            <a:pPr>
              <a:spcBef>
                <a:spcPts val="1000"/>
              </a:spcBef>
            </a:pPr>
            <a:r>
              <a:rPr lang="fr-FR" sz="2400" dirty="0"/>
              <a:t>Adaptée à la demande</a:t>
            </a:r>
          </a:p>
          <a:p>
            <a:pPr>
              <a:spcBef>
                <a:spcPts val="1000"/>
              </a:spcBef>
            </a:pPr>
            <a:r>
              <a:rPr lang="fr-FR" sz="2400" dirty="0"/>
              <a:t>Gratuite</a:t>
            </a:r>
          </a:p>
          <a:p>
            <a:pPr>
              <a:spcBef>
                <a:spcPts val="1000"/>
              </a:spcBef>
            </a:pPr>
            <a:r>
              <a:rPr lang="fr-FR" sz="2400" dirty="0"/>
              <a:t>Sécurisée</a:t>
            </a:r>
          </a:p>
          <a:p>
            <a:endParaRPr lang="fr-FR" sz="2400" dirty="0"/>
          </a:p>
          <a:p>
            <a:endParaRPr lang="en" dirty="0"/>
          </a:p>
        </p:txBody>
      </p:sp>
      <p:grpSp>
        <p:nvGrpSpPr>
          <p:cNvPr id="2073" name="Google Shape;2073;p34">
            <a:extLst>
              <a:ext uri="{FF2B5EF4-FFF2-40B4-BE49-F238E27FC236}">
                <a16:creationId xmlns:a16="http://schemas.microsoft.com/office/drawing/2014/main" id="{2688B94D-6D7F-6090-1379-F5B69B3254F2}"/>
              </a:ext>
            </a:extLst>
          </p:cNvPr>
          <p:cNvGrpSpPr/>
          <p:nvPr/>
        </p:nvGrpSpPr>
        <p:grpSpPr>
          <a:xfrm>
            <a:off x="2320276" y="4170528"/>
            <a:ext cx="1568759" cy="599726"/>
            <a:chOff x="3098501" y="5335253"/>
            <a:chExt cx="1568759" cy="599726"/>
          </a:xfrm>
        </p:grpSpPr>
        <p:sp>
          <p:nvSpPr>
            <p:cNvPr id="2074" name="Google Shape;2074;p34">
              <a:extLst>
                <a:ext uri="{FF2B5EF4-FFF2-40B4-BE49-F238E27FC236}">
                  <a16:creationId xmlns:a16="http://schemas.microsoft.com/office/drawing/2014/main" id="{3A373BC9-55DF-834C-C3BD-30E46B201212}"/>
                </a:ext>
              </a:extLst>
            </p:cNvPr>
            <p:cNvSpPr/>
            <p:nvPr/>
          </p:nvSpPr>
          <p:spPr>
            <a:xfrm>
              <a:off x="3098501" y="5335253"/>
              <a:ext cx="1568759" cy="599726"/>
            </a:xfrm>
            <a:custGeom>
              <a:avLst/>
              <a:gdLst/>
              <a:ahLst/>
              <a:cxnLst/>
              <a:rect l="l" t="t" r="r" b="b"/>
              <a:pathLst>
                <a:path w="7834" h="2995" extrusionOk="0">
                  <a:moveTo>
                    <a:pt x="3917" y="1"/>
                  </a:moveTo>
                  <a:cubicBezTo>
                    <a:pt x="1755" y="1"/>
                    <a:pt x="0" y="670"/>
                    <a:pt x="0" y="1498"/>
                  </a:cubicBezTo>
                  <a:cubicBezTo>
                    <a:pt x="0" y="2321"/>
                    <a:pt x="1755" y="2995"/>
                    <a:pt x="3917" y="2995"/>
                  </a:cubicBezTo>
                  <a:cubicBezTo>
                    <a:pt x="6079" y="2995"/>
                    <a:pt x="7833" y="2321"/>
                    <a:pt x="7833" y="1498"/>
                  </a:cubicBezTo>
                  <a:cubicBezTo>
                    <a:pt x="7833" y="670"/>
                    <a:pt x="6079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4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4">
              <a:extLst>
                <a:ext uri="{FF2B5EF4-FFF2-40B4-BE49-F238E27FC236}">
                  <a16:creationId xmlns:a16="http://schemas.microsoft.com/office/drawing/2014/main" id="{3F8708E8-A1E5-B21F-1771-50E8853157D4}"/>
                </a:ext>
              </a:extLst>
            </p:cNvPr>
            <p:cNvSpPr/>
            <p:nvPr/>
          </p:nvSpPr>
          <p:spPr>
            <a:xfrm>
              <a:off x="3490189" y="5616999"/>
              <a:ext cx="749135" cy="200"/>
            </a:xfrm>
            <a:custGeom>
              <a:avLst/>
              <a:gdLst/>
              <a:ahLst/>
              <a:cxnLst/>
              <a:rect l="l" t="t" r="r" b="b"/>
              <a:pathLst>
                <a:path w="3741" h="1" fill="none" extrusionOk="0">
                  <a:moveTo>
                    <a:pt x="0" y="1"/>
                  </a:moveTo>
                  <a:lnTo>
                    <a:pt x="3741" y="1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4">
              <a:extLst>
                <a:ext uri="{FF2B5EF4-FFF2-40B4-BE49-F238E27FC236}">
                  <a16:creationId xmlns:a16="http://schemas.microsoft.com/office/drawing/2014/main" id="{FF14F784-131D-057A-4D4C-F0FBCC226BC2}"/>
                </a:ext>
              </a:extLst>
            </p:cNvPr>
            <p:cNvSpPr/>
            <p:nvPr/>
          </p:nvSpPr>
          <p:spPr>
            <a:xfrm>
              <a:off x="4135193" y="5513071"/>
              <a:ext cx="104130" cy="207251"/>
            </a:xfrm>
            <a:custGeom>
              <a:avLst/>
              <a:gdLst/>
              <a:ahLst/>
              <a:cxnLst/>
              <a:rect l="l" t="t" r="r" b="b"/>
              <a:pathLst>
                <a:path w="520" h="1035" fill="none" extrusionOk="0">
                  <a:moveTo>
                    <a:pt x="1" y="0"/>
                  </a:moveTo>
                  <a:lnTo>
                    <a:pt x="520" y="520"/>
                  </a:lnTo>
                  <a:lnTo>
                    <a:pt x="1" y="1034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7" name="Google Shape;2077;p34">
            <a:extLst>
              <a:ext uri="{FF2B5EF4-FFF2-40B4-BE49-F238E27FC236}">
                <a16:creationId xmlns:a16="http://schemas.microsoft.com/office/drawing/2014/main" id="{CE887697-EFE5-B500-1FC5-29A24716AAD3}"/>
              </a:ext>
            </a:extLst>
          </p:cNvPr>
          <p:cNvSpPr/>
          <p:nvPr/>
        </p:nvSpPr>
        <p:spPr>
          <a:xfrm>
            <a:off x="178221" y="270263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>
          <a:extLst>
            <a:ext uri="{FF2B5EF4-FFF2-40B4-BE49-F238E27FC236}">
              <a16:creationId xmlns:a16="http://schemas.microsoft.com/office/drawing/2014/main" id="{37CCAE4F-3364-8C4C-E08D-C13FD98D3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38">
            <a:extLst>
              <a:ext uri="{FF2B5EF4-FFF2-40B4-BE49-F238E27FC236}">
                <a16:creationId xmlns:a16="http://schemas.microsoft.com/office/drawing/2014/main" id="{E9283495-D8BE-50BA-4EFE-7DE5BBE096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Etat des </a:t>
            </a:r>
            <a:r>
              <a:rPr lang="en" err="1"/>
              <a:t>lieux</a:t>
            </a:r>
            <a:r>
              <a:rPr lang="en"/>
              <a:t> &amp; segmentation</a:t>
            </a:r>
            <a:endParaRPr lang="fr-FR"/>
          </a:p>
        </p:txBody>
      </p:sp>
      <p:sp>
        <p:nvSpPr>
          <p:cNvPr id="2164" name="Google Shape;2164;p38">
            <a:extLst>
              <a:ext uri="{FF2B5EF4-FFF2-40B4-BE49-F238E27FC236}">
                <a16:creationId xmlns:a16="http://schemas.microsoft.com/office/drawing/2014/main" id="{B706EEB5-975D-A344-67DF-C475F12950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8559" y="1083554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</a:pPr>
            <a:r>
              <a:rPr lang="en" err="1"/>
              <a:t>Besoin</a:t>
            </a:r>
            <a:r>
              <a:rPr lang="en"/>
              <a:t> </a:t>
            </a:r>
            <a:r>
              <a:rPr lang="en" err="1"/>
              <a:t>utilisateur</a:t>
            </a:r>
          </a:p>
        </p:txBody>
      </p:sp>
      <p:sp>
        <p:nvSpPr>
          <p:cNvPr id="2165" name="Google Shape;2165;p38">
            <a:extLst>
              <a:ext uri="{FF2B5EF4-FFF2-40B4-BE49-F238E27FC236}">
                <a16:creationId xmlns:a16="http://schemas.microsoft.com/office/drawing/2014/main" id="{BE9B4B38-6E47-3AB1-0273-416242C1A0B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265233" y="1045039"/>
            <a:ext cx="4042175" cy="5949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Tendance de </a:t>
            </a:r>
            <a:r>
              <a:rPr lang="en" err="1"/>
              <a:t>consommation</a:t>
            </a:r>
            <a:endParaRPr lang="fr-FR" err="1"/>
          </a:p>
        </p:txBody>
      </p:sp>
      <p:sp>
        <p:nvSpPr>
          <p:cNvPr id="2166" name="Google Shape;2166;p38">
            <a:extLst>
              <a:ext uri="{FF2B5EF4-FFF2-40B4-BE49-F238E27FC236}">
                <a16:creationId xmlns:a16="http://schemas.microsoft.com/office/drawing/2014/main" id="{B362071F-6D71-2F0B-BA04-035C0D5ACFC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08527" y="1749369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  <a:buFont typeface="Arial"/>
              <a:buChar char="•"/>
            </a:pPr>
            <a:r>
              <a:rPr lang="en" err="1"/>
              <a:t>Comprendre</a:t>
            </a:r>
            <a:r>
              <a:rPr lang="en"/>
              <a:t> et </a:t>
            </a:r>
            <a:r>
              <a:rPr lang="en" err="1"/>
              <a:t>suivre</a:t>
            </a:r>
            <a:r>
              <a:rPr lang="en"/>
              <a:t> son </a:t>
            </a:r>
            <a:r>
              <a:rPr lang="en" err="1"/>
              <a:t>humeur</a:t>
            </a:r>
            <a:r>
              <a:rPr lang="en"/>
              <a:t> (en lien avec la météo ou non)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err="1"/>
              <a:t>Visualiser</a:t>
            </a:r>
            <a:r>
              <a:rPr lang="en"/>
              <a:t> son bien-</a:t>
            </a:r>
            <a:r>
              <a:rPr lang="en" err="1"/>
              <a:t>etre</a:t>
            </a:r>
            <a:r>
              <a:rPr lang="en"/>
              <a:t> 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err="1"/>
              <a:t>Rituel</a:t>
            </a:r>
            <a:r>
              <a:rPr lang="en"/>
              <a:t> self care facile (et non </a:t>
            </a:r>
            <a:r>
              <a:rPr lang="en" err="1"/>
              <a:t>médical</a:t>
            </a:r>
            <a:r>
              <a:rPr lang="en"/>
              <a:t>)</a:t>
            </a:r>
          </a:p>
        </p:txBody>
      </p:sp>
      <p:sp>
        <p:nvSpPr>
          <p:cNvPr id="2167" name="Google Shape;2167;p38">
            <a:extLst>
              <a:ext uri="{FF2B5EF4-FFF2-40B4-BE49-F238E27FC236}">
                <a16:creationId xmlns:a16="http://schemas.microsoft.com/office/drawing/2014/main" id="{90FB1204-4061-D583-8E89-114F4E50DAB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728100" y="1749372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  <a:buFont typeface="Arial"/>
              <a:buChar char="•"/>
            </a:pPr>
            <a:r>
              <a:rPr lang="en"/>
              <a:t>Explosion des apps bien-</a:t>
            </a:r>
            <a:r>
              <a:rPr lang="en" err="1"/>
              <a:t>etre</a:t>
            </a:r>
            <a:endParaRPr lang="en"/>
          </a:p>
          <a:p>
            <a:pPr marL="171450" indent="-171450">
              <a:buSzPts val="1100"/>
              <a:buFont typeface="Arial"/>
              <a:buChar char="•"/>
            </a:pPr>
            <a:r>
              <a:rPr lang="en" err="1"/>
              <a:t>Sensibilisation</a:t>
            </a:r>
            <a:r>
              <a:rPr lang="en"/>
              <a:t> a la santé </a:t>
            </a:r>
            <a:r>
              <a:rPr lang="en" err="1"/>
              <a:t>mentale</a:t>
            </a:r>
            <a:r>
              <a:rPr lang="en"/>
              <a:t> 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/>
              <a:t>Recherche de solutions </a:t>
            </a:r>
            <a:r>
              <a:rPr lang="en" err="1"/>
              <a:t>personnalisées</a:t>
            </a:r>
            <a:r>
              <a:rPr lang="en"/>
              <a:t> &amp; </a:t>
            </a:r>
            <a:r>
              <a:rPr lang="en" err="1"/>
              <a:t>digitales</a:t>
            </a:r>
            <a:endParaRPr lang="en"/>
          </a:p>
        </p:txBody>
      </p:sp>
      <p:sp>
        <p:nvSpPr>
          <p:cNvPr id="2168" name="Google Shape;2168;p38">
            <a:extLst>
              <a:ext uri="{FF2B5EF4-FFF2-40B4-BE49-F238E27FC236}">
                <a16:creationId xmlns:a16="http://schemas.microsoft.com/office/drawing/2014/main" id="{E70C972C-F9D3-F3ED-EF19-F7963600F5C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308491" y="2896822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Concurrence</a:t>
            </a:r>
            <a:endParaRPr lang="fr-FR"/>
          </a:p>
        </p:txBody>
      </p:sp>
      <p:sp>
        <p:nvSpPr>
          <p:cNvPr id="2169" name="Google Shape;2169;p38">
            <a:extLst>
              <a:ext uri="{FF2B5EF4-FFF2-40B4-BE49-F238E27FC236}">
                <a16:creationId xmlns:a16="http://schemas.microsoft.com/office/drawing/2014/main" id="{09807E49-5927-0B1C-3934-A2718B3B15B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733796" y="2896822"/>
            <a:ext cx="31074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 lang="fr-FR"/>
          </a:p>
        </p:txBody>
      </p:sp>
      <p:sp>
        <p:nvSpPr>
          <p:cNvPr id="2170" name="Google Shape;2170;p38">
            <a:extLst>
              <a:ext uri="{FF2B5EF4-FFF2-40B4-BE49-F238E27FC236}">
                <a16:creationId xmlns:a16="http://schemas.microsoft.com/office/drawing/2014/main" id="{0D151524-68F6-6680-B9C6-AA79FB90FA1C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308452" y="3385475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  <a:buFont typeface="Arial"/>
              <a:buChar char="•"/>
            </a:pPr>
            <a:r>
              <a:rPr lang="en" b="1" err="1"/>
              <a:t>Principaux</a:t>
            </a:r>
            <a:r>
              <a:rPr lang="en" b="1"/>
              <a:t> </a:t>
            </a:r>
            <a:r>
              <a:rPr lang="en" b="1" err="1"/>
              <a:t>concurrents</a:t>
            </a:r>
            <a:r>
              <a:rPr lang="en" b="1"/>
              <a:t> </a:t>
            </a:r>
            <a:r>
              <a:rPr lang="en"/>
              <a:t>: </a:t>
            </a:r>
            <a:r>
              <a:rPr lang="en" err="1"/>
              <a:t>Daylio</a:t>
            </a:r>
            <a:r>
              <a:rPr lang="en"/>
              <a:t>, </a:t>
            </a:r>
            <a:r>
              <a:rPr lang="en" err="1"/>
              <a:t>Moodnotes</a:t>
            </a:r>
            <a:r>
              <a:rPr lang="en"/>
              <a:t>, </a:t>
            </a:r>
            <a:r>
              <a:rPr lang="en" err="1"/>
              <a:t>Wysa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b="1" err="1"/>
              <a:t>MoodMap</a:t>
            </a:r>
            <a:r>
              <a:rPr lang="en"/>
              <a:t> = niche </a:t>
            </a:r>
            <a:r>
              <a:rPr lang="en" err="1"/>
              <a:t>orignal</a:t>
            </a:r>
            <a:r>
              <a:rPr lang="en"/>
              <a:t> : </a:t>
            </a:r>
            <a:r>
              <a:rPr lang="en" err="1"/>
              <a:t>humeur</a:t>
            </a:r>
            <a:r>
              <a:rPr lang="en"/>
              <a:t> + </a:t>
            </a:r>
            <a:r>
              <a:rPr lang="en" err="1"/>
              <a:t>météo</a:t>
            </a:r>
            <a:endParaRPr lang="en"/>
          </a:p>
        </p:txBody>
      </p:sp>
      <p:sp>
        <p:nvSpPr>
          <p:cNvPr id="2171" name="Google Shape;2171;p38">
            <a:extLst>
              <a:ext uri="{FF2B5EF4-FFF2-40B4-BE49-F238E27FC236}">
                <a16:creationId xmlns:a16="http://schemas.microsoft.com/office/drawing/2014/main" id="{FC629354-DAA7-419F-005B-31CA46DF9AD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28025" y="3385479"/>
            <a:ext cx="31074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  <a:buFont typeface="Arial"/>
              <a:buChar char="•"/>
            </a:pPr>
            <a:r>
              <a:rPr lang="en" b="1"/>
              <a:t>Cible </a:t>
            </a:r>
            <a:r>
              <a:rPr lang="en" b="1" err="1"/>
              <a:t>principale</a:t>
            </a:r>
            <a:r>
              <a:rPr lang="en"/>
              <a:t> : 15–35 </a:t>
            </a:r>
            <a:r>
              <a:rPr lang="en" err="1"/>
              <a:t>ans</a:t>
            </a:r>
            <a:r>
              <a:rPr lang="en"/>
              <a:t>, </a:t>
            </a:r>
            <a:r>
              <a:rPr lang="en" err="1"/>
              <a:t>urbains</a:t>
            </a:r>
            <a:r>
              <a:rPr lang="en"/>
              <a:t>, </a:t>
            </a:r>
            <a:r>
              <a:rPr lang="en" err="1"/>
              <a:t>sensibles</a:t>
            </a:r>
            <a:r>
              <a:rPr lang="en"/>
              <a:t> à </a:t>
            </a:r>
            <a:r>
              <a:rPr lang="en" err="1"/>
              <a:t>leur</a:t>
            </a:r>
            <a:r>
              <a:rPr lang="en"/>
              <a:t> bien-</a:t>
            </a:r>
            <a:r>
              <a:rPr lang="en" err="1"/>
              <a:t>être</a:t>
            </a:r>
            <a:endParaRPr lang="en"/>
          </a:p>
          <a:p>
            <a:pPr marL="171450" indent="-171450">
              <a:buSzPts val="1100"/>
              <a:buFont typeface="Arial"/>
              <a:buChar char="•"/>
            </a:pPr>
            <a:r>
              <a:rPr lang="en" err="1"/>
              <a:t>Utilisateurs</a:t>
            </a:r>
            <a:r>
              <a:rPr lang="en"/>
              <a:t> </a:t>
            </a:r>
            <a:r>
              <a:rPr lang="en" err="1"/>
              <a:t>d'apps</a:t>
            </a:r>
            <a:r>
              <a:rPr lang="en"/>
              <a:t> self-care</a:t>
            </a:r>
          </a:p>
          <a:p>
            <a:pPr marL="171450" indent="-171450">
              <a:buSzPts val="1100"/>
              <a:buFont typeface="Arial"/>
              <a:buChar char="•"/>
            </a:pPr>
            <a:r>
              <a:rPr lang="en" err="1"/>
              <a:t>Utilisateurs</a:t>
            </a:r>
            <a:r>
              <a:rPr lang="en"/>
              <a:t> de réseaux </a:t>
            </a:r>
            <a:r>
              <a:rPr lang="en" err="1"/>
              <a:t>sociaux</a:t>
            </a:r>
          </a:p>
          <a:p>
            <a:pPr marL="171450" indent="-171450">
              <a:buSzPts val="1100"/>
              <a:buFont typeface="Arial"/>
              <a:buChar char="•"/>
            </a:pPr>
            <a:endParaRPr lang="en"/>
          </a:p>
        </p:txBody>
      </p:sp>
      <p:sp>
        <p:nvSpPr>
          <p:cNvPr id="2172" name="Google Shape;2172;p38">
            <a:extLst>
              <a:ext uri="{FF2B5EF4-FFF2-40B4-BE49-F238E27FC236}">
                <a16:creationId xmlns:a16="http://schemas.microsoft.com/office/drawing/2014/main" id="{05A9A7A3-0F84-8E6D-DB91-F66047013763}"/>
              </a:ext>
            </a:extLst>
          </p:cNvPr>
          <p:cNvSpPr/>
          <p:nvPr/>
        </p:nvSpPr>
        <p:spPr>
          <a:xfrm>
            <a:off x="270659" y="254253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38">
            <a:extLst>
              <a:ext uri="{FF2B5EF4-FFF2-40B4-BE49-F238E27FC236}">
                <a16:creationId xmlns:a16="http://schemas.microsoft.com/office/drawing/2014/main" id="{D5C1C39C-3D4A-12F8-01A3-605AD31A909D}"/>
              </a:ext>
            </a:extLst>
          </p:cNvPr>
          <p:cNvSpPr/>
          <p:nvPr/>
        </p:nvSpPr>
        <p:spPr>
          <a:xfrm>
            <a:off x="7950221" y="104220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38">
            <a:extLst>
              <a:ext uri="{FF2B5EF4-FFF2-40B4-BE49-F238E27FC236}">
                <a16:creationId xmlns:a16="http://schemas.microsoft.com/office/drawing/2014/main" id="{F707784D-11A6-39C0-7959-971B178237C7}"/>
              </a:ext>
            </a:extLst>
          </p:cNvPr>
          <p:cNvSpPr/>
          <p:nvPr/>
        </p:nvSpPr>
        <p:spPr>
          <a:xfrm>
            <a:off x="5721971" y="4472996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94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>
          <a:extLst>
            <a:ext uri="{FF2B5EF4-FFF2-40B4-BE49-F238E27FC236}">
              <a16:creationId xmlns:a16="http://schemas.microsoft.com/office/drawing/2014/main" id="{B63B33C4-8093-8D40-1D8F-81968E2F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>
            <a:extLst>
              <a:ext uri="{FF2B5EF4-FFF2-40B4-BE49-F238E27FC236}">
                <a16:creationId xmlns:a16="http://schemas.microsoft.com/office/drawing/2014/main" id="{71F9EBBB-DE9B-3530-C446-0A170CC6CB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Etat des </a:t>
            </a:r>
            <a:r>
              <a:rPr lang="en" err="1"/>
              <a:t>lieux</a:t>
            </a:r>
            <a:r>
              <a:rPr lang="en"/>
              <a:t> de la concurrence</a:t>
            </a:r>
            <a:endParaRPr lang="fr-FR"/>
          </a:p>
        </p:txBody>
      </p:sp>
      <p:sp>
        <p:nvSpPr>
          <p:cNvPr id="2121" name="Google Shape;2121;p36">
            <a:extLst>
              <a:ext uri="{FF2B5EF4-FFF2-40B4-BE49-F238E27FC236}">
                <a16:creationId xmlns:a16="http://schemas.microsoft.com/office/drawing/2014/main" id="{49A3E743-6E06-C810-ADCC-1111CE8A9D25}"/>
              </a:ext>
            </a:extLst>
          </p:cNvPr>
          <p:cNvSpPr/>
          <p:nvPr/>
        </p:nvSpPr>
        <p:spPr>
          <a:xfrm>
            <a:off x="244459" y="248220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6">
            <a:extLst>
              <a:ext uri="{FF2B5EF4-FFF2-40B4-BE49-F238E27FC236}">
                <a16:creationId xmlns:a16="http://schemas.microsoft.com/office/drawing/2014/main" id="{7FB292C4-2CFC-B85A-9079-5710A869E8A9}"/>
              </a:ext>
            </a:extLst>
          </p:cNvPr>
          <p:cNvSpPr/>
          <p:nvPr/>
        </p:nvSpPr>
        <p:spPr>
          <a:xfrm>
            <a:off x="7369871" y="1215396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36">
            <a:extLst>
              <a:ext uri="{FF2B5EF4-FFF2-40B4-BE49-F238E27FC236}">
                <a16:creationId xmlns:a16="http://schemas.microsoft.com/office/drawing/2014/main" id="{DA888F40-B8A1-5AC1-33E8-0E7D16A068C4}"/>
              </a:ext>
            </a:extLst>
          </p:cNvPr>
          <p:cNvSpPr/>
          <p:nvPr/>
        </p:nvSpPr>
        <p:spPr>
          <a:xfrm>
            <a:off x="4061634" y="4214833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" name="Google Shape;2230;p42">
            <a:extLst>
              <a:ext uri="{FF2B5EF4-FFF2-40B4-BE49-F238E27FC236}">
                <a16:creationId xmlns:a16="http://schemas.microsoft.com/office/drawing/2014/main" id="{9D499E63-BD38-F41E-6E80-8F612203BD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022695"/>
              </p:ext>
            </p:extLst>
          </p:nvPr>
        </p:nvGraphicFramePr>
        <p:xfrm>
          <a:off x="1498934" y="1233236"/>
          <a:ext cx="5623386" cy="3058782"/>
        </p:xfrm>
        <a:graphic>
          <a:graphicData uri="http://schemas.openxmlformats.org/drawingml/2006/table">
            <a:tbl>
              <a:tblPr firstRow="1">
                <a:noFill/>
                <a:tableStyleId>{56089214-B38A-4109-9021-096BABE43F89}</a:tableStyleId>
              </a:tblPr>
              <a:tblGrid>
                <a:gridCol w="182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46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Unbounded Medium"/>
                        </a:rPr>
                        <a:t>Application</a:t>
                      </a:r>
                      <a:endParaRPr>
                        <a:sym typeface="Unbounded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Unbounded Medium"/>
                        </a:rPr>
                        <a:t>Points Forts</a:t>
                      </a:r>
                      <a:endParaRPr sz="1100">
                        <a:sym typeface="Unbounded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Unbounded Medium"/>
                        </a:rPr>
                        <a:t>Limites</a:t>
                      </a:r>
                      <a:endParaRPr sz="1100">
                        <a:sym typeface="Unbounded Medium"/>
                      </a:endParaRPr>
                    </a:p>
                  </a:txBody>
                  <a:tcPr marL="91425" marR="91425" marT="68575" marB="68575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46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Unbounded Medium"/>
                        </a:rPr>
                        <a:t>Dailyo</a:t>
                      </a:r>
                      <a:endParaRPr sz="1100">
                        <a:sym typeface="Unbounded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Simple, </a:t>
                      </a: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rapide</a:t>
                      </a:r>
                      <a:endParaRPr err="1">
                        <a:sym typeface="Chiv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Manque de conseils</a:t>
                      </a:r>
                      <a:endParaRPr>
                        <a:sym typeface="Chiv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46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Unbounded Medium"/>
                        </a:rPr>
                        <a:t>Moodnotes</a:t>
                      </a:r>
                      <a:endParaRPr sz="1100">
                        <a:sym typeface="Unbounded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Psychologie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, </a:t>
                      </a: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structuré</a:t>
                      </a:r>
                      <a:endParaRPr err="1">
                        <a:sym typeface="Chiv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En </a:t>
                      </a: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anglais</a:t>
                      </a:r>
                      <a:endParaRPr err="1">
                        <a:sym typeface="Chiv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93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Unbounded Medium"/>
                        </a:rPr>
                        <a:t>Wysa</a:t>
                      </a:r>
                      <a:endParaRPr sz="1100">
                        <a:sym typeface="Unbounded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IA, coaching</a:t>
                      </a:r>
                      <a:endParaRPr>
                        <a:sym typeface="Chiv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Moins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 </a:t>
                      </a: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visuel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/</a:t>
                      </a: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statistique</a:t>
                      </a:r>
                      <a:endParaRPr err="1">
                        <a:sym typeface="Chiv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463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err="1">
                          <a:solidFill>
                            <a:schemeClr val="dk1"/>
                          </a:solidFill>
                          <a:latin typeface="Unbounded Medium"/>
                        </a:rPr>
                        <a:t>MoodMap</a:t>
                      </a:r>
                      <a:endParaRPr lang="fr-FR" sz="1100">
                        <a:sym typeface="Unbounded Medium"/>
                      </a:endParaRPr>
                    </a:p>
                  </a:txBody>
                  <a:tcPr marL="91425" marR="91425" marT="0" marB="0" anchor="ctr">
                    <a:lnL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Personnalisée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, intuitive</a:t>
                      </a:r>
                      <a:endParaRPr>
                        <a:sym typeface="Chiv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Nouvelle sur le </a:t>
                      </a:r>
                      <a:r>
                        <a:rPr lang="en" sz="1200" err="1">
                          <a:solidFill>
                            <a:schemeClr val="dk1"/>
                          </a:solidFill>
                          <a:latin typeface="Chivo"/>
                          <a:ea typeface="Chivo"/>
                          <a:cs typeface="Chivo"/>
                        </a:rPr>
                        <a:t>marché</a:t>
                      </a:r>
                      <a:endParaRPr err="1">
                        <a:sym typeface="Chivo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30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>
          <a:extLst>
            <a:ext uri="{FF2B5EF4-FFF2-40B4-BE49-F238E27FC236}">
              <a16:creationId xmlns:a16="http://schemas.microsoft.com/office/drawing/2014/main" id="{F8BC9ADE-F442-FFFF-4DAC-8FDA1C30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>
            <a:extLst>
              <a:ext uri="{FF2B5EF4-FFF2-40B4-BE49-F238E27FC236}">
                <a16:creationId xmlns:a16="http://schemas.microsoft.com/office/drawing/2014/main" id="{E5BB671A-37AE-66B4-A9CC-A0218193B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Carte de </a:t>
            </a:r>
            <a:r>
              <a:rPr lang="en" err="1"/>
              <a:t>positionnement</a:t>
            </a:r>
            <a:endParaRPr lang="fr-FR" err="1"/>
          </a:p>
        </p:txBody>
      </p:sp>
      <p:sp>
        <p:nvSpPr>
          <p:cNvPr id="2121" name="Google Shape;2121;p36">
            <a:extLst>
              <a:ext uri="{FF2B5EF4-FFF2-40B4-BE49-F238E27FC236}">
                <a16:creationId xmlns:a16="http://schemas.microsoft.com/office/drawing/2014/main" id="{7638BAD7-34B4-EA0D-951B-8A9AB5AA45E8}"/>
              </a:ext>
            </a:extLst>
          </p:cNvPr>
          <p:cNvSpPr/>
          <p:nvPr/>
        </p:nvSpPr>
        <p:spPr>
          <a:xfrm>
            <a:off x="244459" y="248220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6">
            <a:extLst>
              <a:ext uri="{FF2B5EF4-FFF2-40B4-BE49-F238E27FC236}">
                <a16:creationId xmlns:a16="http://schemas.microsoft.com/office/drawing/2014/main" id="{A3F8C83F-3114-00BD-67B6-438AFBB6D44A}"/>
              </a:ext>
            </a:extLst>
          </p:cNvPr>
          <p:cNvSpPr/>
          <p:nvPr/>
        </p:nvSpPr>
        <p:spPr>
          <a:xfrm>
            <a:off x="7369871" y="1215396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36">
            <a:extLst>
              <a:ext uri="{FF2B5EF4-FFF2-40B4-BE49-F238E27FC236}">
                <a16:creationId xmlns:a16="http://schemas.microsoft.com/office/drawing/2014/main" id="{FFCF0401-E8DD-E63A-A50A-3DB4B3F84025}"/>
              </a:ext>
            </a:extLst>
          </p:cNvPr>
          <p:cNvSpPr/>
          <p:nvPr/>
        </p:nvSpPr>
        <p:spPr>
          <a:xfrm>
            <a:off x="6327581" y="4300057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Une image contenant texte, capture d’écran, ligne, nombre&#10;&#10;Le contenu généré par l’IA peut être incorrect.">
            <a:extLst>
              <a:ext uri="{FF2B5EF4-FFF2-40B4-BE49-F238E27FC236}">
                <a16:creationId xmlns:a16="http://schemas.microsoft.com/office/drawing/2014/main" id="{19071356-D6AC-63DB-388D-6FFE72FC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45" y="1082842"/>
            <a:ext cx="4588859" cy="34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>
          <a:extLst>
            <a:ext uri="{FF2B5EF4-FFF2-40B4-BE49-F238E27FC236}">
              <a16:creationId xmlns:a16="http://schemas.microsoft.com/office/drawing/2014/main" id="{29840B7E-88E9-4FB1-895E-00B8FAAB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>
            <a:extLst>
              <a:ext uri="{FF2B5EF4-FFF2-40B4-BE49-F238E27FC236}">
                <a16:creationId xmlns:a16="http://schemas.microsoft.com/office/drawing/2014/main" id="{3D37E789-DD06-3519-EA19-1B4C3C35D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Attentes</a:t>
            </a:r>
            <a:r>
              <a:rPr lang="en"/>
              <a:t> </a:t>
            </a:r>
            <a:r>
              <a:rPr lang="en" err="1"/>
              <a:t>utilisateurs</a:t>
            </a:r>
            <a:endParaRPr lang="fr-FR" err="1"/>
          </a:p>
        </p:txBody>
      </p:sp>
      <p:sp>
        <p:nvSpPr>
          <p:cNvPr id="2121" name="Google Shape;2121;p36">
            <a:extLst>
              <a:ext uri="{FF2B5EF4-FFF2-40B4-BE49-F238E27FC236}">
                <a16:creationId xmlns:a16="http://schemas.microsoft.com/office/drawing/2014/main" id="{B0E6A477-2D69-3B3E-20F7-C3B1E073CE38}"/>
              </a:ext>
            </a:extLst>
          </p:cNvPr>
          <p:cNvSpPr/>
          <p:nvPr/>
        </p:nvSpPr>
        <p:spPr>
          <a:xfrm>
            <a:off x="1042" y="1635541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6">
            <a:extLst>
              <a:ext uri="{FF2B5EF4-FFF2-40B4-BE49-F238E27FC236}">
                <a16:creationId xmlns:a16="http://schemas.microsoft.com/office/drawing/2014/main" id="{E7773AAD-3AF6-541D-7AC8-93A50AE4006D}"/>
              </a:ext>
            </a:extLst>
          </p:cNvPr>
          <p:cNvSpPr/>
          <p:nvPr/>
        </p:nvSpPr>
        <p:spPr>
          <a:xfrm>
            <a:off x="7719121" y="-1687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36">
            <a:extLst>
              <a:ext uri="{FF2B5EF4-FFF2-40B4-BE49-F238E27FC236}">
                <a16:creationId xmlns:a16="http://schemas.microsoft.com/office/drawing/2014/main" id="{ED182250-C294-AAA3-FCE9-E95790DE0794}"/>
              </a:ext>
            </a:extLst>
          </p:cNvPr>
          <p:cNvSpPr/>
          <p:nvPr/>
        </p:nvSpPr>
        <p:spPr>
          <a:xfrm>
            <a:off x="6739217" y="4299500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 9" descr="Tableau des réponses au formulaire Forms. Titre de la question : Quel âge avez-vous ?. Nombre de réponses : 76 réponses.">
            <a:extLst>
              <a:ext uri="{FF2B5EF4-FFF2-40B4-BE49-F238E27FC236}">
                <a16:creationId xmlns:a16="http://schemas.microsoft.com/office/drawing/2014/main" id="{B31158C8-B40C-3E89-87A3-A38C8AEF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24" y="1398481"/>
            <a:ext cx="3659606" cy="1566489"/>
          </a:xfrm>
          <a:prstGeom prst="rect">
            <a:avLst/>
          </a:prstGeom>
        </p:spPr>
      </p:pic>
      <p:pic>
        <p:nvPicPr>
          <p:cNvPr id="13" name="Image 12" descr="Tableau des réponses au formulaire Forms. Titre de la question : A quelle fréquence pensez-vous utiliser MoodMap ?. Nombre de réponses : 76 réponses.">
            <a:extLst>
              <a:ext uri="{FF2B5EF4-FFF2-40B4-BE49-F238E27FC236}">
                <a16:creationId xmlns:a16="http://schemas.microsoft.com/office/drawing/2014/main" id="{773FC5DF-98CE-915B-E94F-685F4C7F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891678"/>
            <a:ext cx="3799417" cy="1593226"/>
          </a:xfrm>
          <a:prstGeom prst="rect">
            <a:avLst/>
          </a:prstGeom>
        </p:spPr>
      </p:pic>
      <p:pic>
        <p:nvPicPr>
          <p:cNvPr id="14" name="Image 13" descr="Tableau des réponses au formulaire Forms. Titre de la question : Quel niveau d’anonymat souhaitez vous avoir sur une application comme MoodMap ?&#10;. Nombre de réponses : 76 réponses.">
            <a:extLst>
              <a:ext uri="{FF2B5EF4-FFF2-40B4-BE49-F238E27FC236}">
                <a16:creationId xmlns:a16="http://schemas.microsoft.com/office/drawing/2014/main" id="{40CDD445-F703-681A-B209-0036823CC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833" y="1865095"/>
            <a:ext cx="3926418" cy="16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>
          <a:extLst>
            <a:ext uri="{FF2B5EF4-FFF2-40B4-BE49-F238E27FC236}">
              <a16:creationId xmlns:a16="http://schemas.microsoft.com/office/drawing/2014/main" id="{16AD61BF-260D-9C05-6E4C-D3789E2EA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>
            <a:extLst>
              <a:ext uri="{FF2B5EF4-FFF2-40B4-BE49-F238E27FC236}">
                <a16:creationId xmlns:a16="http://schemas.microsoft.com/office/drawing/2014/main" id="{ED9BF0BE-7155-C8E6-C282-7E273AA3B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L'offre</a:t>
            </a:r>
            <a:r>
              <a:rPr lang="en"/>
              <a:t> de </a:t>
            </a:r>
            <a:r>
              <a:rPr lang="en" err="1"/>
              <a:t>MoodMap</a:t>
            </a:r>
            <a:r>
              <a:rPr lang="en"/>
              <a:t> : </a:t>
            </a:r>
            <a:r>
              <a:rPr lang="en" err="1"/>
              <a:t>adaptée</a:t>
            </a:r>
            <a:r>
              <a:rPr lang="en"/>
              <a:t> aux </a:t>
            </a:r>
            <a:r>
              <a:rPr lang="en" err="1"/>
              <a:t>besoins</a:t>
            </a:r>
            <a:endParaRPr lang="fr-FR" err="1"/>
          </a:p>
        </p:txBody>
      </p:sp>
      <p:sp>
        <p:nvSpPr>
          <p:cNvPr id="2121" name="Google Shape;2121;p36">
            <a:extLst>
              <a:ext uri="{FF2B5EF4-FFF2-40B4-BE49-F238E27FC236}">
                <a16:creationId xmlns:a16="http://schemas.microsoft.com/office/drawing/2014/main" id="{4D70F6DE-E833-7126-680F-1AB6B1529EF6}"/>
              </a:ext>
            </a:extLst>
          </p:cNvPr>
          <p:cNvSpPr/>
          <p:nvPr/>
        </p:nvSpPr>
        <p:spPr>
          <a:xfrm>
            <a:off x="1042" y="1910708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6">
            <a:extLst>
              <a:ext uri="{FF2B5EF4-FFF2-40B4-BE49-F238E27FC236}">
                <a16:creationId xmlns:a16="http://schemas.microsoft.com/office/drawing/2014/main" id="{5BDDA7F5-B584-C334-CE1D-44643479EDAE}"/>
              </a:ext>
            </a:extLst>
          </p:cNvPr>
          <p:cNvSpPr/>
          <p:nvPr/>
        </p:nvSpPr>
        <p:spPr>
          <a:xfrm>
            <a:off x="7899038" y="-44020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36">
            <a:extLst>
              <a:ext uri="{FF2B5EF4-FFF2-40B4-BE49-F238E27FC236}">
                <a16:creationId xmlns:a16="http://schemas.microsoft.com/office/drawing/2014/main" id="{13E30B13-8DDF-30C9-3FB1-64375BB1713C}"/>
              </a:ext>
            </a:extLst>
          </p:cNvPr>
          <p:cNvSpPr/>
          <p:nvPr/>
        </p:nvSpPr>
        <p:spPr>
          <a:xfrm>
            <a:off x="6739217" y="4299500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9F64BD98-40D6-CAF3-4299-806AABED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77" y="1631225"/>
            <a:ext cx="2999864" cy="2201334"/>
          </a:xfrm>
          <a:prstGeom prst="rect">
            <a:avLst/>
          </a:prstGeom>
        </p:spPr>
      </p:pic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AC108FD-05EF-E408-A81C-77647D84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30" y="1929787"/>
            <a:ext cx="2232423" cy="24024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C56927-7F23-29FE-8C3E-CC2191C1BEC3}"/>
              </a:ext>
            </a:extLst>
          </p:cNvPr>
          <p:cNvSpPr txBox="1"/>
          <p:nvPr/>
        </p:nvSpPr>
        <p:spPr>
          <a:xfrm>
            <a:off x="741947" y="4015539"/>
            <a:ext cx="3588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Unbounded Medium"/>
              </a:rPr>
              <a:t>Une interface simple et rapide ! </a:t>
            </a:r>
            <a:endParaRPr lang="fr-FR"/>
          </a:p>
          <a:p>
            <a:pPr algn="ctr"/>
            <a:r>
              <a:rPr lang="fr-FR">
                <a:latin typeface="Unbounded Medium"/>
              </a:rPr>
              <a:t>30s max / jour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3C1A00-0AA0-B5FC-3F13-4BDD8F18C5B8}"/>
              </a:ext>
            </a:extLst>
          </p:cNvPr>
          <p:cNvSpPr txBox="1"/>
          <p:nvPr/>
        </p:nvSpPr>
        <p:spPr>
          <a:xfrm>
            <a:off x="4672262" y="1253288"/>
            <a:ext cx="35888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Unbounded Medium"/>
              </a:rPr>
              <a:t>L'anonymat est préservé !</a:t>
            </a:r>
          </a:p>
          <a:p>
            <a:pPr algn="ctr"/>
            <a:r>
              <a:rPr lang="fr-FR">
                <a:latin typeface="Unbounded Medium"/>
              </a:rPr>
              <a:t>Connexion par pseudo</a:t>
            </a:r>
          </a:p>
        </p:txBody>
      </p:sp>
    </p:spTree>
    <p:extLst>
      <p:ext uri="{BB962C8B-B14F-4D97-AF65-F5344CB8AC3E}">
        <p14:creationId xmlns:p14="http://schemas.microsoft.com/office/powerpoint/2010/main" val="422606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>
          <a:extLst>
            <a:ext uri="{FF2B5EF4-FFF2-40B4-BE49-F238E27FC236}">
              <a16:creationId xmlns:a16="http://schemas.microsoft.com/office/drawing/2014/main" id="{C416285C-6C09-517B-2BFE-92CF32F2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6">
            <a:extLst>
              <a:ext uri="{FF2B5EF4-FFF2-40B4-BE49-F238E27FC236}">
                <a16:creationId xmlns:a16="http://schemas.microsoft.com/office/drawing/2014/main" id="{D6A6CDF4-F637-67F6-DCC6-99DAF295CF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550" y="515628"/>
            <a:ext cx="77130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L'offre</a:t>
            </a:r>
            <a:r>
              <a:rPr lang="en"/>
              <a:t> de </a:t>
            </a:r>
            <a:r>
              <a:rPr lang="en" err="1"/>
              <a:t>MoodMap</a:t>
            </a:r>
            <a:r>
              <a:rPr lang="en"/>
              <a:t> : </a:t>
            </a:r>
            <a:r>
              <a:rPr lang="en" err="1"/>
              <a:t>adaptée</a:t>
            </a:r>
            <a:r>
              <a:rPr lang="en"/>
              <a:t> aux </a:t>
            </a:r>
            <a:r>
              <a:rPr lang="en" err="1"/>
              <a:t>besoins</a:t>
            </a:r>
            <a:endParaRPr lang="fr-FR" err="1"/>
          </a:p>
        </p:txBody>
      </p:sp>
      <p:sp>
        <p:nvSpPr>
          <p:cNvPr id="2122" name="Google Shape;2122;p36">
            <a:extLst>
              <a:ext uri="{FF2B5EF4-FFF2-40B4-BE49-F238E27FC236}">
                <a16:creationId xmlns:a16="http://schemas.microsoft.com/office/drawing/2014/main" id="{E2B3985C-96C1-47AC-8B7E-74D79F4627E9}"/>
              </a:ext>
            </a:extLst>
          </p:cNvPr>
          <p:cNvSpPr/>
          <p:nvPr/>
        </p:nvSpPr>
        <p:spPr>
          <a:xfrm>
            <a:off x="7899038" y="-44020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8B5A82-7FC5-D8F2-29F2-1E47D0441BB0}"/>
              </a:ext>
            </a:extLst>
          </p:cNvPr>
          <p:cNvSpPr txBox="1"/>
          <p:nvPr/>
        </p:nvSpPr>
        <p:spPr>
          <a:xfrm>
            <a:off x="5101545" y="1469471"/>
            <a:ext cx="2962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Unbounded Medium"/>
              </a:rPr>
              <a:t>Une des fonctionnalités les plus demandées !</a:t>
            </a:r>
            <a:endParaRPr lang="fr-FR"/>
          </a:p>
        </p:txBody>
      </p:sp>
      <p:pic>
        <p:nvPicPr>
          <p:cNvPr id="3" name="Image 2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94EFC63E-09D7-1AE4-F93B-47F99494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8" y="1470652"/>
            <a:ext cx="3777300" cy="2053191"/>
          </a:xfrm>
          <a:prstGeom prst="rect">
            <a:avLst/>
          </a:prstGeom>
        </p:spPr>
      </p:pic>
      <p:pic>
        <p:nvPicPr>
          <p:cNvPr id="2" name="Image 1" descr="Tableau des réponses au formulaire Forms. Titre de la question : Quelles fonctionnalités trouvez-vous les plus utiles dans une application de cartographie des émotions ?  . Nombre de réponses : 76 réponses.">
            <a:extLst>
              <a:ext uri="{FF2B5EF4-FFF2-40B4-BE49-F238E27FC236}">
                <a16:creationId xmlns:a16="http://schemas.microsoft.com/office/drawing/2014/main" id="{77117BD1-4855-DC12-846F-D8A2D4FF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16" y="2419975"/>
            <a:ext cx="3833448" cy="2053220"/>
          </a:xfrm>
          <a:prstGeom prst="rect">
            <a:avLst/>
          </a:prstGeom>
        </p:spPr>
      </p:pic>
      <p:sp>
        <p:nvSpPr>
          <p:cNvPr id="2123" name="Google Shape;2123;p36">
            <a:extLst>
              <a:ext uri="{FF2B5EF4-FFF2-40B4-BE49-F238E27FC236}">
                <a16:creationId xmlns:a16="http://schemas.microsoft.com/office/drawing/2014/main" id="{34D7CD88-F963-F7D1-8C84-E2434C44B7F6}"/>
              </a:ext>
            </a:extLst>
          </p:cNvPr>
          <p:cNvSpPr/>
          <p:nvPr/>
        </p:nvSpPr>
        <p:spPr>
          <a:xfrm>
            <a:off x="6739217" y="4299500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36">
            <a:extLst>
              <a:ext uri="{FF2B5EF4-FFF2-40B4-BE49-F238E27FC236}">
                <a16:creationId xmlns:a16="http://schemas.microsoft.com/office/drawing/2014/main" id="{DD05F160-DFE4-02B4-E7D4-BED9FD589D36}"/>
              </a:ext>
            </a:extLst>
          </p:cNvPr>
          <p:cNvSpPr/>
          <p:nvPr/>
        </p:nvSpPr>
        <p:spPr>
          <a:xfrm>
            <a:off x="1042" y="1726070"/>
            <a:ext cx="842126" cy="842936"/>
          </a:xfrm>
          <a:custGeom>
            <a:avLst/>
            <a:gdLst/>
            <a:ahLst/>
            <a:cxnLst/>
            <a:rect l="l" t="t" r="r" b="b"/>
            <a:pathLst>
              <a:path w="3965" h="3969" extrusionOk="0">
                <a:moveTo>
                  <a:pt x="1983" y="1"/>
                </a:moveTo>
                <a:cubicBezTo>
                  <a:pt x="1983" y="1095"/>
                  <a:pt x="1095" y="1983"/>
                  <a:pt x="1" y="1983"/>
                </a:cubicBezTo>
                <a:cubicBezTo>
                  <a:pt x="1095" y="1983"/>
                  <a:pt x="1983" y="2871"/>
                  <a:pt x="1983" y="3969"/>
                </a:cubicBezTo>
                <a:cubicBezTo>
                  <a:pt x="1983" y="2871"/>
                  <a:pt x="2870" y="1983"/>
                  <a:pt x="3964" y="1983"/>
                </a:cubicBezTo>
                <a:cubicBezTo>
                  <a:pt x="2870" y="1983"/>
                  <a:pt x="1983" y="1095"/>
                  <a:pt x="198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miter lim="42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5D23F7F-1178-D996-AEF5-56DCA398CF8F}"/>
              </a:ext>
            </a:extLst>
          </p:cNvPr>
          <p:cNvSpPr/>
          <p:nvPr/>
        </p:nvSpPr>
        <p:spPr>
          <a:xfrm>
            <a:off x="8099768" y="3402622"/>
            <a:ext cx="435637" cy="370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AD80AC-5C34-2507-AD10-2049B212CD5F}"/>
              </a:ext>
            </a:extLst>
          </p:cNvPr>
          <p:cNvSpPr txBox="1"/>
          <p:nvPr/>
        </p:nvSpPr>
        <p:spPr>
          <a:xfrm>
            <a:off x="1127421" y="3773055"/>
            <a:ext cx="29622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Unbounded Medium"/>
              </a:rPr>
              <a:t>Plus de 65% des répondants intéressés</a:t>
            </a:r>
          </a:p>
        </p:txBody>
      </p:sp>
    </p:spTree>
    <p:extLst>
      <p:ext uri="{BB962C8B-B14F-4D97-AF65-F5344CB8AC3E}">
        <p14:creationId xmlns:p14="http://schemas.microsoft.com/office/powerpoint/2010/main" val="228461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68680-E600-75CB-213B-C0E00D6F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F311CD0F-90CF-D706-94B0-B2FD0B164EC2}"/>
              </a:ext>
            </a:extLst>
          </p:cNvPr>
          <p:cNvSpPr txBox="1"/>
          <p:nvPr/>
        </p:nvSpPr>
        <p:spPr>
          <a:xfrm>
            <a:off x="540493" y="173730"/>
            <a:ext cx="74897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chemeClr val="accent6">
                    <a:lumMod val="95000"/>
                  </a:schemeClr>
                </a:solidFill>
                <a:latin typeface="Unbounded Medium"/>
                <a:sym typeface="Unbounded Medium"/>
              </a:rPr>
              <a:t>D'après le sondage</a:t>
            </a:r>
            <a:endParaRPr lang="fr-FR">
              <a:solidFill>
                <a:schemeClr val="accent6">
                  <a:lumMod val="95000"/>
                </a:schemeClr>
              </a:solidFill>
            </a:endParaRPr>
          </a:p>
        </p:txBody>
      </p:sp>
      <p:pic>
        <p:nvPicPr>
          <p:cNvPr id="2" name="Image 1" descr="Tableau des réponses au formulaire Forms. Titre de la question : Quelles fonctionnalités trouvez-vous les plus utiles dans une application de cartographie des émotions ?  . Nombre de réponses : 76 réponses.">
            <a:extLst>
              <a:ext uri="{FF2B5EF4-FFF2-40B4-BE49-F238E27FC236}">
                <a16:creationId xmlns:a16="http://schemas.microsoft.com/office/drawing/2014/main" id="{2FD8089A-BC3A-F49D-A669-FD1EE71D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21" y="912224"/>
            <a:ext cx="7925361" cy="40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90D35-C98E-3A2A-E425-1157E706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produit - </a:t>
            </a:r>
            <a:r>
              <a:rPr lang="fr-FR" err="1"/>
              <a:t>MoodMap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024C64-7367-2518-BB64-ACC717362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30" y="1210141"/>
            <a:ext cx="2526900" cy="564900"/>
          </a:xfrm>
        </p:spPr>
        <p:txBody>
          <a:bodyPr/>
          <a:lstStyle/>
          <a:p>
            <a:r>
              <a:rPr lang="fr-FR" dirty="0"/>
              <a:t>Suivre son </a:t>
            </a:r>
            <a:r>
              <a:rPr lang="fr-FR" dirty="0" err="1"/>
              <a:t>mood</a:t>
            </a:r>
            <a:r>
              <a:rPr lang="fr-FR" dirty="0"/>
              <a:t> au quotidien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9E5FEDFB-1E5C-A97E-733B-FC4AADD2E45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/>
              <a:t>Voir les humeurs de ses amis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4879CE8-A25C-9099-B1D3-F7E98BEF238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6438" y="1816677"/>
            <a:ext cx="2526900" cy="1059900"/>
          </a:xfrm>
        </p:spPr>
        <p:txBody>
          <a:bodyPr/>
          <a:lstStyle/>
          <a:p>
            <a:r>
              <a:rPr lang="fr-FR" dirty="0"/>
              <a:t>Ajouter, consulter et analyser son humeur au quotidien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45F49C0B-70FA-9B76-F378-7A12902192C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fr-FR"/>
              <a:t>Veiller au </a:t>
            </a:r>
            <a:r>
              <a:rPr lang="fr-FR" err="1"/>
              <a:t>mood</a:t>
            </a:r>
            <a:r>
              <a:rPr lang="fr-FR"/>
              <a:t> de </a:t>
            </a:r>
            <a:r>
              <a:rPr lang="fr-FR" err="1"/>
              <a:t>sesamis</a:t>
            </a:r>
          </a:p>
          <a:p>
            <a:r>
              <a:rPr lang="fr-FR" err="1"/>
              <a:t>Etre</a:t>
            </a:r>
            <a:r>
              <a:rPr lang="fr-FR"/>
              <a:t> tenu au courant de l'ajout d'un </a:t>
            </a:r>
            <a:r>
              <a:rPr lang="fr-FR" err="1"/>
              <a:t>mood</a:t>
            </a:r>
            <a:endParaRPr lang="fr-FR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99D875F9-0957-8CE7-6EDA-F5082CD66F2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/>
              <a:t>Ma </a:t>
            </a:r>
            <a:r>
              <a:rPr lang="fr-FR" err="1"/>
              <a:t>Map</a:t>
            </a:r>
            <a:r>
              <a:rPr lang="fr-FR"/>
              <a:t> 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5473D40E-4BCA-CE81-2D8F-FB7493D1A4B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fr-FR"/>
              <a:t>Carte interactive des </a:t>
            </a:r>
            <a:r>
              <a:rPr lang="fr-FR" err="1"/>
              <a:t>moods</a:t>
            </a:r>
          </a:p>
          <a:p>
            <a:r>
              <a:rPr lang="fr-FR"/>
              <a:t>GPS anti "</a:t>
            </a:r>
            <a:r>
              <a:rPr lang="fr-FR" err="1"/>
              <a:t>bad</a:t>
            </a:r>
            <a:r>
              <a:rPr lang="fr-FR"/>
              <a:t> </a:t>
            </a:r>
            <a:r>
              <a:rPr lang="fr-FR" err="1"/>
              <a:t>mood</a:t>
            </a:r>
            <a:r>
              <a:rPr lang="fr-FR"/>
              <a:t> zones"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0046328-DEBC-042E-D918-866F5DFC3C62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/>
              <a:t>Groupes 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A7EDE6DA-1BB3-DFD6-EB2C-9A12FD1F1D6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/>
              <a:t>Classements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EEE4E726-C82F-8F8B-FE57-E2146AF81B6A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fr-FR"/>
              <a:t>Groupe entre amis, communautés d'utilisateurs, </a:t>
            </a:r>
          </a:p>
        </p:txBody>
      </p:sp>
      <p:sp>
        <p:nvSpPr>
          <p:cNvPr id="12" name="Sous-titre 11">
            <a:extLst>
              <a:ext uri="{FF2B5EF4-FFF2-40B4-BE49-F238E27FC236}">
                <a16:creationId xmlns:a16="http://schemas.microsoft.com/office/drawing/2014/main" id="{8B3ACE2B-34FA-80D2-AAC2-EB1CB20A9E0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92504" y="3333097"/>
            <a:ext cx="2442862" cy="1059900"/>
          </a:xfrm>
        </p:spPr>
        <p:txBody>
          <a:bodyPr/>
          <a:lstStyle/>
          <a:p>
            <a:pPr algn="ctr"/>
            <a:r>
              <a:rPr lang="fr-FR" dirty="0"/>
              <a:t>Classements des groupes, utilisateurs, podiums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71FC49AF-ECA4-F2BC-5C20-8E1A4D1F61A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752218" y="2844441"/>
            <a:ext cx="2778432" cy="5649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/>
              <a:t>Recommandations</a:t>
            </a:r>
          </a:p>
        </p:txBody>
      </p:sp>
      <p:sp>
        <p:nvSpPr>
          <p:cNvPr id="14" name="Sous-titre 13">
            <a:extLst>
              <a:ext uri="{FF2B5EF4-FFF2-40B4-BE49-F238E27FC236}">
                <a16:creationId xmlns:a16="http://schemas.microsoft.com/office/drawing/2014/main" id="{7C1CA50B-0996-6339-495B-4A616B862A77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752161" y="3337457"/>
            <a:ext cx="2526300" cy="1059900"/>
          </a:xfrm>
        </p:spPr>
        <p:txBody>
          <a:bodyPr/>
          <a:lstStyle/>
          <a:p>
            <a:pPr algn="ctr"/>
            <a:r>
              <a:rPr lang="fr-FR" dirty="0"/>
              <a:t>Basée sur la météo du jour et l'analyse des </a:t>
            </a:r>
            <a:r>
              <a:rPr lang="fr-FR" dirty="0" err="1"/>
              <a:t>moods</a:t>
            </a:r>
            <a:r>
              <a:rPr lang="fr-FR" dirty="0"/>
              <a:t> précédents</a:t>
            </a:r>
          </a:p>
        </p:txBody>
      </p:sp>
    </p:spTree>
    <p:extLst>
      <p:ext uri="{BB962C8B-B14F-4D97-AF65-F5344CB8AC3E}">
        <p14:creationId xmlns:p14="http://schemas.microsoft.com/office/powerpoint/2010/main" val="2879365659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Action Campaign by Slidesgo">
  <a:themeElements>
    <a:clrScheme name="Simple Light">
      <a:dk1>
        <a:srgbClr val="000000"/>
      </a:dk1>
      <a:lt1>
        <a:srgbClr val="F75C28"/>
      </a:lt1>
      <a:dk2>
        <a:srgbClr val="FE8CE8"/>
      </a:dk2>
      <a:lt2>
        <a:srgbClr val="FFD825"/>
      </a:lt2>
      <a:accent1>
        <a:srgbClr val="1CCC98"/>
      </a:accent1>
      <a:accent2>
        <a:srgbClr val="5244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5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534</Words>
  <Application>Microsoft Macintosh PowerPoint</Application>
  <PresentationFormat>Affichage à l'écran (16:9)</PresentationFormat>
  <Paragraphs>110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Unbounded Medium</vt:lpstr>
      <vt:lpstr>Arial</vt:lpstr>
      <vt:lpstr>Chivo</vt:lpstr>
      <vt:lpstr>Calibri</vt:lpstr>
      <vt:lpstr>Segoe UI</vt:lpstr>
      <vt:lpstr>Wingdings</vt:lpstr>
      <vt:lpstr>Social Action Campaign by Slidesgo</vt:lpstr>
      <vt:lpstr>MoodMap</vt:lpstr>
      <vt:lpstr>Etat des lieux &amp; segmentation</vt:lpstr>
      <vt:lpstr>Etat des lieux de la concurrence</vt:lpstr>
      <vt:lpstr>Carte de positionnement</vt:lpstr>
      <vt:lpstr>Attentes utilisateurs</vt:lpstr>
      <vt:lpstr>L'offre de MoodMap : adaptée aux besoins</vt:lpstr>
      <vt:lpstr>L'offre de MoodMap : adaptée aux besoins</vt:lpstr>
      <vt:lpstr>Présentation PowerPoint</vt:lpstr>
      <vt:lpstr>Le produit - MoodMap</vt:lpstr>
      <vt:lpstr>Combien ça coute ?</vt:lpstr>
      <vt:lpstr>Quelques visuels</vt:lpstr>
      <vt:lpstr>Présentation PowerPoint</vt:lpstr>
      <vt:lpstr>Présentation PowerPoint</vt:lpstr>
      <vt:lpstr>Présentation PowerPoint</vt:lpstr>
      <vt:lpstr>   Distribution – Toucher nos utilisateurs là où ils sont </vt:lpstr>
      <vt:lpstr>Présentation PowerPoint</vt:lpstr>
      <vt:lpstr> Communication – Créer un lien émotionnel et viral 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KEVIN SOARES</cp:lastModifiedBy>
  <cp:revision>4</cp:revision>
  <dcterms:modified xsi:type="dcterms:W3CDTF">2025-05-22T12:20:10Z</dcterms:modified>
</cp:coreProperties>
</file>